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52"/>
  </p:notesMasterIdLst>
  <p:sldIdLst>
    <p:sldId id="271" r:id="rId2"/>
    <p:sldId id="272" r:id="rId3"/>
    <p:sldId id="273" r:id="rId4"/>
    <p:sldId id="274" r:id="rId5"/>
    <p:sldId id="277" r:id="rId6"/>
    <p:sldId id="278" r:id="rId7"/>
    <p:sldId id="281" r:id="rId8"/>
    <p:sldId id="280" r:id="rId9"/>
    <p:sldId id="279" r:id="rId10"/>
    <p:sldId id="282" r:id="rId11"/>
    <p:sldId id="283" r:id="rId12"/>
    <p:sldId id="323" r:id="rId13"/>
    <p:sldId id="292" r:id="rId14"/>
    <p:sldId id="291" r:id="rId15"/>
    <p:sldId id="290" r:id="rId16"/>
    <p:sldId id="289" r:id="rId17"/>
    <p:sldId id="288" r:id="rId18"/>
    <p:sldId id="287" r:id="rId19"/>
    <p:sldId id="295" r:id="rId20"/>
    <p:sldId id="304" r:id="rId21"/>
    <p:sldId id="305" r:id="rId22"/>
    <p:sldId id="306" r:id="rId23"/>
    <p:sldId id="303" r:id="rId24"/>
    <p:sldId id="307" r:id="rId25"/>
    <p:sldId id="308" r:id="rId26"/>
    <p:sldId id="309" r:id="rId27"/>
    <p:sldId id="310" r:id="rId28"/>
    <p:sldId id="311" r:id="rId29"/>
    <p:sldId id="302" r:id="rId30"/>
    <p:sldId id="301" r:id="rId31"/>
    <p:sldId id="300" r:id="rId32"/>
    <p:sldId id="299" r:id="rId33"/>
    <p:sldId id="298" r:id="rId34"/>
    <p:sldId id="297" r:id="rId35"/>
    <p:sldId id="296" r:id="rId36"/>
    <p:sldId id="294" r:id="rId37"/>
    <p:sldId id="293" r:id="rId38"/>
    <p:sldId id="312" r:id="rId39"/>
    <p:sldId id="314" r:id="rId40"/>
    <p:sldId id="315" r:id="rId41"/>
    <p:sldId id="313" r:id="rId42"/>
    <p:sldId id="317" r:id="rId43"/>
    <p:sldId id="316" r:id="rId44"/>
    <p:sldId id="318" r:id="rId45"/>
    <p:sldId id="319" r:id="rId46"/>
    <p:sldId id="320" r:id="rId47"/>
    <p:sldId id="285" r:id="rId48"/>
    <p:sldId id="321" r:id="rId49"/>
    <p:sldId id="322" r:id="rId50"/>
    <p:sldId id="28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7" autoAdjust="0"/>
    <p:restoredTop sz="94660"/>
  </p:normalViewPr>
  <p:slideViewPr>
    <p:cSldViewPr snapToGrid="0">
      <p:cViewPr varScale="1">
        <p:scale>
          <a:sx n="64" d="100"/>
          <a:sy n="64" d="100"/>
        </p:scale>
        <p:origin x="9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tha Reddy Koppula" userId="85c203db031b7f57" providerId="LiveId" clId="{10F71A26-4259-4CE4-A1A0-4D99B7EE7BA4}"/>
    <pc:docChg chg="undo custSel addSld delSld modSld">
      <pc:chgData name="Nikhitha Reddy Koppula" userId="85c203db031b7f57" providerId="LiveId" clId="{10F71A26-4259-4CE4-A1A0-4D99B7EE7BA4}" dt="2025-03-15T07:59:01.262" v="450" actId="14100"/>
      <pc:docMkLst>
        <pc:docMk/>
      </pc:docMkLst>
      <pc:sldChg chg="modSp mod">
        <pc:chgData name="Nikhitha Reddy Koppula" userId="85c203db031b7f57" providerId="LiveId" clId="{10F71A26-4259-4CE4-A1A0-4D99B7EE7BA4}" dt="2025-03-11T15:55:29.484" v="11" actId="20577"/>
        <pc:sldMkLst>
          <pc:docMk/>
          <pc:sldMk cId="2695698278" sldId="277"/>
        </pc:sldMkLst>
        <pc:spChg chg="mod">
          <ac:chgData name="Nikhitha Reddy Koppula" userId="85c203db031b7f57" providerId="LiveId" clId="{10F71A26-4259-4CE4-A1A0-4D99B7EE7BA4}" dt="2025-03-11T15:55:29.484" v="11" actId="20577"/>
          <ac:spMkLst>
            <pc:docMk/>
            <pc:sldMk cId="2695698278" sldId="277"/>
            <ac:spMk id="3" creationId="{E799FF0B-B5B5-D7AA-82A0-F2A12C47FA01}"/>
          </ac:spMkLst>
        </pc:spChg>
      </pc:sldChg>
      <pc:sldChg chg="modSp mod">
        <pc:chgData name="Nikhitha Reddy Koppula" userId="85c203db031b7f57" providerId="LiveId" clId="{10F71A26-4259-4CE4-A1A0-4D99B7EE7BA4}" dt="2025-03-11T15:56:22.789" v="39" actId="20577"/>
        <pc:sldMkLst>
          <pc:docMk/>
          <pc:sldMk cId="894026947" sldId="279"/>
        </pc:sldMkLst>
        <pc:spChg chg="mod">
          <ac:chgData name="Nikhitha Reddy Koppula" userId="85c203db031b7f57" providerId="LiveId" clId="{10F71A26-4259-4CE4-A1A0-4D99B7EE7BA4}" dt="2025-03-11T15:56:22.789" v="39" actId="20577"/>
          <ac:spMkLst>
            <pc:docMk/>
            <pc:sldMk cId="894026947" sldId="279"/>
            <ac:spMk id="3" creationId="{7C6783AF-1848-7F42-6201-53479113729E}"/>
          </ac:spMkLst>
        </pc:spChg>
      </pc:sldChg>
      <pc:sldChg chg="modSp mod">
        <pc:chgData name="Nikhitha Reddy Koppula" userId="85c203db031b7f57" providerId="LiveId" clId="{10F71A26-4259-4CE4-A1A0-4D99B7EE7BA4}" dt="2025-03-11T15:56:34.569" v="40" actId="20577"/>
        <pc:sldMkLst>
          <pc:docMk/>
          <pc:sldMk cId="630372069" sldId="283"/>
        </pc:sldMkLst>
        <pc:spChg chg="mod">
          <ac:chgData name="Nikhitha Reddy Koppula" userId="85c203db031b7f57" providerId="LiveId" clId="{10F71A26-4259-4CE4-A1A0-4D99B7EE7BA4}" dt="2025-03-11T15:56:34.569" v="40" actId="20577"/>
          <ac:spMkLst>
            <pc:docMk/>
            <pc:sldMk cId="630372069" sldId="283"/>
            <ac:spMk id="3" creationId="{15CE8803-9BDB-337B-E8D5-9C5F24B39074}"/>
          </ac:spMkLst>
        </pc:spChg>
      </pc:sldChg>
      <pc:sldChg chg="del">
        <pc:chgData name="Nikhitha Reddy Koppula" userId="85c203db031b7f57" providerId="LiveId" clId="{10F71A26-4259-4CE4-A1A0-4D99B7EE7BA4}" dt="2025-03-11T16:04:37.419" v="142" actId="2696"/>
        <pc:sldMkLst>
          <pc:docMk/>
          <pc:sldMk cId="1263548044" sldId="286"/>
        </pc:sldMkLst>
      </pc:sldChg>
      <pc:sldChg chg="addSp delSp modSp mod">
        <pc:chgData name="Nikhitha Reddy Koppula" userId="85c203db031b7f57" providerId="LiveId" clId="{10F71A26-4259-4CE4-A1A0-4D99B7EE7BA4}" dt="2025-03-11T16:07:17.039" v="172" actId="14100"/>
        <pc:sldMkLst>
          <pc:docMk/>
          <pc:sldMk cId="2354107366" sldId="288"/>
        </pc:sldMkLst>
        <pc:picChg chg="add mod">
          <ac:chgData name="Nikhitha Reddy Koppula" userId="85c203db031b7f57" providerId="LiveId" clId="{10F71A26-4259-4CE4-A1A0-4D99B7EE7BA4}" dt="2025-03-11T16:07:17.039" v="172" actId="14100"/>
          <ac:picMkLst>
            <pc:docMk/>
            <pc:sldMk cId="2354107366" sldId="288"/>
            <ac:picMk id="11" creationId="{47668040-0CC2-A82A-B728-B46E2B6A0895}"/>
          </ac:picMkLst>
        </pc:picChg>
      </pc:sldChg>
      <pc:sldChg chg="modSp mod">
        <pc:chgData name="Nikhitha Reddy Koppula" userId="85c203db031b7f57" providerId="LiveId" clId="{10F71A26-4259-4CE4-A1A0-4D99B7EE7BA4}" dt="2025-03-11T16:07:25.389" v="173" actId="1076"/>
        <pc:sldMkLst>
          <pc:docMk/>
          <pc:sldMk cId="1659074468" sldId="289"/>
        </pc:sldMkLst>
        <pc:picChg chg="mod">
          <ac:chgData name="Nikhitha Reddy Koppula" userId="85c203db031b7f57" providerId="LiveId" clId="{10F71A26-4259-4CE4-A1A0-4D99B7EE7BA4}" dt="2025-03-11T16:07:25.389" v="173" actId="1076"/>
          <ac:picMkLst>
            <pc:docMk/>
            <pc:sldMk cId="1659074468" sldId="289"/>
            <ac:picMk id="4" creationId="{A1E3CCB3-5214-DBF4-2A99-C5ACAD3E6C5B}"/>
          </ac:picMkLst>
        </pc:picChg>
      </pc:sldChg>
      <pc:sldChg chg="addSp delSp modSp mod">
        <pc:chgData name="Nikhitha Reddy Koppula" userId="85c203db031b7f57" providerId="LiveId" clId="{10F71A26-4259-4CE4-A1A0-4D99B7EE7BA4}" dt="2025-03-11T16:05:21.921" v="149" actId="1076"/>
        <pc:sldMkLst>
          <pc:docMk/>
          <pc:sldMk cId="1169686491" sldId="290"/>
        </pc:sldMkLst>
        <pc:picChg chg="add mod">
          <ac:chgData name="Nikhitha Reddy Koppula" userId="85c203db031b7f57" providerId="LiveId" clId="{10F71A26-4259-4CE4-A1A0-4D99B7EE7BA4}" dt="2025-03-11T16:05:21.921" v="149" actId="1076"/>
          <ac:picMkLst>
            <pc:docMk/>
            <pc:sldMk cId="1169686491" sldId="290"/>
            <ac:picMk id="5" creationId="{DE9B02BF-0A43-7F21-F83A-C7298DF3A3AB}"/>
          </ac:picMkLst>
        </pc:picChg>
      </pc:sldChg>
      <pc:sldChg chg="modSp mod">
        <pc:chgData name="Nikhitha Reddy Koppula" userId="85c203db031b7f57" providerId="LiveId" clId="{10F71A26-4259-4CE4-A1A0-4D99B7EE7BA4}" dt="2025-03-11T16:04:48.859" v="143" actId="1076"/>
        <pc:sldMkLst>
          <pc:docMk/>
          <pc:sldMk cId="308931389" sldId="291"/>
        </pc:sldMkLst>
        <pc:picChg chg="mod">
          <ac:chgData name="Nikhitha Reddy Koppula" userId="85c203db031b7f57" providerId="LiveId" clId="{10F71A26-4259-4CE4-A1A0-4D99B7EE7BA4}" dt="2025-03-11T16:04:48.859" v="143" actId="1076"/>
          <ac:picMkLst>
            <pc:docMk/>
            <pc:sldMk cId="308931389" sldId="291"/>
            <ac:picMk id="4" creationId="{D4F49C69-E651-CBFB-2D93-997F7758B245}"/>
          </ac:picMkLst>
        </pc:picChg>
      </pc:sldChg>
      <pc:sldChg chg="addSp delSp modSp add mod chgLayout">
        <pc:chgData name="Nikhitha Reddy Koppula" userId="85c203db031b7f57" providerId="LiveId" clId="{10F71A26-4259-4CE4-A1A0-4D99B7EE7BA4}" dt="2025-03-15T07:59:01.262" v="450" actId="14100"/>
        <pc:sldMkLst>
          <pc:docMk/>
          <pc:sldMk cId="352259192" sldId="323"/>
        </pc:sldMkLst>
        <pc:spChg chg="mod ord">
          <ac:chgData name="Nikhitha Reddy Koppula" userId="85c203db031b7f57" providerId="LiveId" clId="{10F71A26-4259-4CE4-A1A0-4D99B7EE7BA4}" dt="2025-03-15T07:47:28.919" v="178" actId="1076"/>
          <ac:spMkLst>
            <pc:docMk/>
            <pc:sldMk cId="352259192" sldId="323"/>
            <ac:spMk id="2" creationId="{31BF7B28-5D1D-6AE5-C97A-CFE15345E930}"/>
          </ac:spMkLst>
        </pc:spChg>
        <pc:spChg chg="add del mod">
          <ac:chgData name="Nikhitha Reddy Koppula" userId="85c203db031b7f57" providerId="LiveId" clId="{10F71A26-4259-4CE4-A1A0-4D99B7EE7BA4}" dt="2025-03-15T07:47:07.140" v="175" actId="6264"/>
          <ac:spMkLst>
            <pc:docMk/>
            <pc:sldMk cId="352259192" sldId="323"/>
            <ac:spMk id="3" creationId="{56206D52-9DA5-CBBE-091B-E1D4C250991F}"/>
          </ac:spMkLst>
        </pc:spChg>
        <pc:spChg chg="add del mod ord">
          <ac:chgData name="Nikhitha Reddy Koppula" userId="85c203db031b7f57" providerId="LiveId" clId="{10F71A26-4259-4CE4-A1A0-4D99B7EE7BA4}" dt="2025-03-15T07:47:07.140" v="175" actId="6264"/>
          <ac:spMkLst>
            <pc:docMk/>
            <pc:sldMk cId="352259192" sldId="323"/>
            <ac:spMk id="4" creationId="{44A8CB2A-5DAC-BD98-1DB7-9721F99BC7BA}"/>
          </ac:spMkLst>
        </pc:spChg>
        <pc:spChg chg="add mod">
          <ac:chgData name="Nikhitha Reddy Koppula" userId="85c203db031b7f57" providerId="LiveId" clId="{10F71A26-4259-4CE4-A1A0-4D99B7EE7BA4}" dt="2025-03-15T07:48:32.180" v="201" actId="20577"/>
          <ac:spMkLst>
            <pc:docMk/>
            <pc:sldMk cId="352259192" sldId="323"/>
            <ac:spMk id="5" creationId="{D5F5919B-2D6E-5385-D1EA-CC5EAF80D9C8}"/>
          </ac:spMkLst>
        </pc:spChg>
        <pc:spChg chg="add del mod">
          <ac:chgData name="Nikhitha Reddy Koppula" userId="85c203db031b7f57" providerId="LiveId" clId="{10F71A26-4259-4CE4-A1A0-4D99B7EE7BA4}" dt="2025-03-15T07:47:43.372" v="181" actId="478"/>
          <ac:spMkLst>
            <pc:docMk/>
            <pc:sldMk cId="352259192" sldId="323"/>
            <ac:spMk id="6" creationId="{4ABB358A-65FC-D1BF-BA77-037B03F2EF8D}"/>
          </ac:spMkLst>
        </pc:spChg>
        <pc:spChg chg="add del mod">
          <ac:chgData name="Nikhitha Reddy Koppula" userId="85c203db031b7f57" providerId="LiveId" clId="{10F71A26-4259-4CE4-A1A0-4D99B7EE7BA4}" dt="2025-03-15T07:47:36.870" v="180" actId="478"/>
          <ac:spMkLst>
            <pc:docMk/>
            <pc:sldMk cId="352259192" sldId="323"/>
            <ac:spMk id="7" creationId="{5A1B7C56-9752-BB2F-C5D4-0A094DA90C39}"/>
          </ac:spMkLst>
        </pc:spChg>
        <pc:spChg chg="add del mod">
          <ac:chgData name="Nikhitha Reddy Koppula" userId="85c203db031b7f57" providerId="LiveId" clId="{10F71A26-4259-4CE4-A1A0-4D99B7EE7BA4}" dt="2025-03-15T07:47:43.372" v="181" actId="478"/>
          <ac:spMkLst>
            <pc:docMk/>
            <pc:sldMk cId="352259192" sldId="323"/>
            <ac:spMk id="8" creationId="{DDADA301-FF55-8770-776A-B1C977C0C8E7}"/>
          </ac:spMkLst>
        </pc:spChg>
        <pc:spChg chg="add del mod">
          <ac:chgData name="Nikhitha Reddy Koppula" userId="85c203db031b7f57" providerId="LiveId" clId="{10F71A26-4259-4CE4-A1A0-4D99B7EE7BA4}" dt="2025-03-15T07:47:36.870" v="180" actId="478"/>
          <ac:spMkLst>
            <pc:docMk/>
            <pc:sldMk cId="352259192" sldId="323"/>
            <ac:spMk id="9" creationId="{5E781AE7-B127-B44E-65A6-B01F6B6D5EAA}"/>
          </ac:spMkLst>
        </pc:spChg>
        <pc:spChg chg="add mod">
          <ac:chgData name="Nikhitha Reddy Koppula" userId="85c203db031b7f57" providerId="LiveId" clId="{10F71A26-4259-4CE4-A1A0-4D99B7EE7BA4}" dt="2025-03-15T07:48:23.185" v="184" actId="767"/>
          <ac:spMkLst>
            <pc:docMk/>
            <pc:sldMk cId="352259192" sldId="323"/>
            <ac:spMk id="10" creationId="{F99AB6A4-ABE8-C200-0B18-B4D9717212EF}"/>
          </ac:spMkLst>
        </pc:spChg>
        <pc:spChg chg="add mod">
          <ac:chgData name="Nikhitha Reddy Koppula" userId="85c203db031b7f57" providerId="LiveId" clId="{10F71A26-4259-4CE4-A1A0-4D99B7EE7BA4}" dt="2025-03-15T07:56:51.708" v="420" actId="14100"/>
          <ac:spMkLst>
            <pc:docMk/>
            <pc:sldMk cId="352259192" sldId="323"/>
            <ac:spMk id="11" creationId="{F73EC201-63AB-59DA-1F8D-DDFAE71B3110}"/>
          </ac:spMkLst>
        </pc:spChg>
        <pc:spChg chg="add mod">
          <ac:chgData name="Nikhitha Reddy Koppula" userId="85c203db031b7f57" providerId="LiveId" clId="{10F71A26-4259-4CE4-A1A0-4D99B7EE7BA4}" dt="2025-03-15T07:57:04.461" v="423" actId="14100"/>
          <ac:spMkLst>
            <pc:docMk/>
            <pc:sldMk cId="352259192" sldId="323"/>
            <ac:spMk id="12" creationId="{8F173783-6FF5-7E31-74AF-E339B40288BC}"/>
          </ac:spMkLst>
        </pc:spChg>
        <pc:spChg chg="add mod">
          <ac:chgData name="Nikhitha Reddy Koppula" userId="85c203db031b7f57" providerId="LiveId" clId="{10F71A26-4259-4CE4-A1A0-4D99B7EE7BA4}" dt="2025-03-15T07:57:15.749" v="425" actId="14100"/>
          <ac:spMkLst>
            <pc:docMk/>
            <pc:sldMk cId="352259192" sldId="323"/>
            <ac:spMk id="13" creationId="{0986B451-C18E-BA4F-28F5-FF01C7BED974}"/>
          </ac:spMkLst>
        </pc:spChg>
        <pc:spChg chg="add mod">
          <ac:chgData name="Nikhitha Reddy Koppula" userId="85c203db031b7f57" providerId="LiveId" clId="{10F71A26-4259-4CE4-A1A0-4D99B7EE7BA4}" dt="2025-03-15T07:58:08.202" v="434" actId="1076"/>
          <ac:spMkLst>
            <pc:docMk/>
            <pc:sldMk cId="352259192" sldId="323"/>
            <ac:spMk id="29" creationId="{3EED68CA-DFEB-416E-20ED-E1B22DA7FE78}"/>
          </ac:spMkLst>
        </pc:spChg>
        <pc:spChg chg="add mod">
          <ac:chgData name="Nikhitha Reddy Koppula" userId="85c203db031b7f57" providerId="LiveId" clId="{10F71A26-4259-4CE4-A1A0-4D99B7EE7BA4}" dt="2025-03-15T07:58:08.202" v="434" actId="1076"/>
          <ac:spMkLst>
            <pc:docMk/>
            <pc:sldMk cId="352259192" sldId="323"/>
            <ac:spMk id="30" creationId="{7D7F32C8-1391-A0C9-6A57-41D1DC8AAE6B}"/>
          </ac:spMkLst>
        </pc:spChg>
        <pc:spChg chg="add mod">
          <ac:chgData name="Nikhitha Reddy Koppula" userId="85c203db031b7f57" providerId="LiveId" clId="{10F71A26-4259-4CE4-A1A0-4D99B7EE7BA4}" dt="2025-03-15T07:58:08.202" v="434" actId="1076"/>
          <ac:spMkLst>
            <pc:docMk/>
            <pc:sldMk cId="352259192" sldId="323"/>
            <ac:spMk id="31" creationId="{3B5E26C5-141D-51DE-F063-D12D9E17B9C0}"/>
          </ac:spMkLst>
        </pc:spChg>
        <pc:spChg chg="add mod">
          <ac:chgData name="Nikhitha Reddy Koppula" userId="85c203db031b7f57" providerId="LiveId" clId="{10F71A26-4259-4CE4-A1A0-4D99B7EE7BA4}" dt="2025-03-15T07:58:08.202" v="434" actId="1076"/>
          <ac:spMkLst>
            <pc:docMk/>
            <pc:sldMk cId="352259192" sldId="323"/>
            <ac:spMk id="32" creationId="{D2535557-692C-CF9F-D884-88F25DA98F33}"/>
          </ac:spMkLst>
        </pc:spChg>
        <pc:spChg chg="add mod">
          <ac:chgData name="Nikhitha Reddy Koppula" userId="85c203db031b7f57" providerId="LiveId" clId="{10F71A26-4259-4CE4-A1A0-4D99B7EE7BA4}" dt="2025-03-15T07:58:08.202" v="434" actId="1076"/>
          <ac:spMkLst>
            <pc:docMk/>
            <pc:sldMk cId="352259192" sldId="323"/>
            <ac:spMk id="33" creationId="{5FFB0703-1969-BE3E-8CB3-37361D025FE8}"/>
          </ac:spMkLst>
        </pc:spChg>
        <pc:spChg chg="add mod">
          <ac:chgData name="Nikhitha Reddy Koppula" userId="85c203db031b7f57" providerId="LiveId" clId="{10F71A26-4259-4CE4-A1A0-4D99B7EE7BA4}" dt="2025-03-15T07:57:34.704" v="431" actId="14100"/>
          <ac:spMkLst>
            <pc:docMk/>
            <pc:sldMk cId="352259192" sldId="323"/>
            <ac:spMk id="43" creationId="{B27EA9F9-0E8B-AEEE-3807-2B4BBA82B442}"/>
          </ac:spMkLst>
        </pc:spChg>
        <pc:spChg chg="add mod">
          <ac:chgData name="Nikhitha Reddy Koppula" userId="85c203db031b7f57" providerId="LiveId" clId="{10F71A26-4259-4CE4-A1A0-4D99B7EE7BA4}" dt="2025-03-15T07:59:01.262" v="450" actId="14100"/>
          <ac:spMkLst>
            <pc:docMk/>
            <pc:sldMk cId="352259192" sldId="323"/>
            <ac:spMk id="63" creationId="{8CC8699E-6375-496B-7687-0F0654977235}"/>
          </ac:spMkLst>
        </pc:spChg>
        <pc:cxnChg chg="add del mod">
          <ac:chgData name="Nikhitha Reddy Koppula" userId="85c203db031b7f57" providerId="LiveId" clId="{10F71A26-4259-4CE4-A1A0-4D99B7EE7BA4}" dt="2025-03-15T07:47:36.870" v="180" actId="478"/>
          <ac:cxnSpMkLst>
            <pc:docMk/>
            <pc:sldMk cId="352259192" sldId="323"/>
            <ac:cxnSpMk id="14" creationId="{E2B14031-8494-0661-BC18-B20A19863E56}"/>
          </ac:cxnSpMkLst>
        </pc:cxnChg>
        <pc:cxnChg chg="add del mod">
          <ac:chgData name="Nikhitha Reddy Koppula" userId="85c203db031b7f57" providerId="LiveId" clId="{10F71A26-4259-4CE4-A1A0-4D99B7EE7BA4}" dt="2025-03-15T07:47:36.870" v="180" actId="478"/>
          <ac:cxnSpMkLst>
            <pc:docMk/>
            <pc:sldMk cId="352259192" sldId="323"/>
            <ac:cxnSpMk id="16" creationId="{F2C1B66E-1AF2-0048-200B-87759CF5D4F4}"/>
          </ac:cxnSpMkLst>
        </pc:cxnChg>
        <pc:cxnChg chg="add mod">
          <ac:chgData name="Nikhitha Reddy Koppula" userId="85c203db031b7f57" providerId="LiveId" clId="{10F71A26-4259-4CE4-A1A0-4D99B7EE7BA4}" dt="2025-03-15T07:56:43.016" v="418" actId="14100"/>
          <ac:cxnSpMkLst>
            <pc:docMk/>
            <pc:sldMk cId="352259192" sldId="323"/>
            <ac:cxnSpMk id="17" creationId="{9AE3137F-BC0D-78FE-647F-7A4DFB5B7AA5}"/>
          </ac:cxnSpMkLst>
        </pc:cxnChg>
        <pc:cxnChg chg="add mod">
          <ac:chgData name="Nikhitha Reddy Koppula" userId="85c203db031b7f57" providerId="LiveId" clId="{10F71A26-4259-4CE4-A1A0-4D99B7EE7BA4}" dt="2025-03-15T07:56:55.814" v="421" actId="14100"/>
          <ac:cxnSpMkLst>
            <pc:docMk/>
            <pc:sldMk cId="352259192" sldId="323"/>
            <ac:cxnSpMk id="20" creationId="{7D0E8FE1-29FF-6402-F417-EBAE9A0289E4}"/>
          </ac:cxnSpMkLst>
        </pc:cxnChg>
        <pc:cxnChg chg="add del mod">
          <ac:chgData name="Nikhitha Reddy Koppula" userId="85c203db031b7f57" providerId="LiveId" clId="{10F71A26-4259-4CE4-A1A0-4D99B7EE7BA4}" dt="2025-03-15T07:47:36.870" v="180" actId="478"/>
          <ac:cxnSpMkLst>
            <pc:docMk/>
            <pc:sldMk cId="352259192" sldId="323"/>
            <ac:cxnSpMk id="21" creationId="{79966B7E-32B9-11AD-5719-18394E16E8D2}"/>
          </ac:cxnSpMkLst>
        </pc:cxnChg>
        <pc:cxnChg chg="add mod">
          <ac:chgData name="Nikhitha Reddy Koppula" userId="85c203db031b7f57" providerId="LiveId" clId="{10F71A26-4259-4CE4-A1A0-4D99B7EE7BA4}" dt="2025-03-15T07:57:15.749" v="425" actId="14100"/>
          <ac:cxnSpMkLst>
            <pc:docMk/>
            <pc:sldMk cId="352259192" sldId="323"/>
            <ac:cxnSpMk id="23" creationId="{FF088A18-EC7C-8681-E024-381E5B5CB9C6}"/>
          </ac:cxnSpMkLst>
        </pc:cxnChg>
        <pc:cxnChg chg="add del mod">
          <ac:chgData name="Nikhitha Reddy Koppula" userId="85c203db031b7f57" providerId="LiveId" clId="{10F71A26-4259-4CE4-A1A0-4D99B7EE7BA4}" dt="2025-03-15T07:47:36.870" v="180" actId="478"/>
          <ac:cxnSpMkLst>
            <pc:docMk/>
            <pc:sldMk cId="352259192" sldId="323"/>
            <ac:cxnSpMk id="25" creationId="{4D10774D-58C8-A23C-6B3A-7F5412798252}"/>
          </ac:cxnSpMkLst>
        </pc:cxnChg>
        <pc:cxnChg chg="add mod">
          <ac:chgData name="Nikhitha Reddy Koppula" userId="85c203db031b7f57" providerId="LiveId" clId="{10F71A26-4259-4CE4-A1A0-4D99B7EE7BA4}" dt="2025-03-15T07:58:08.202" v="434" actId="1076"/>
          <ac:cxnSpMkLst>
            <pc:docMk/>
            <pc:sldMk cId="352259192" sldId="323"/>
            <ac:cxnSpMk id="35" creationId="{53EF6ED4-A6AE-4407-C969-7C456CF5CCFF}"/>
          </ac:cxnSpMkLst>
        </pc:cxnChg>
        <pc:cxnChg chg="add mod">
          <ac:chgData name="Nikhitha Reddy Koppula" userId="85c203db031b7f57" providerId="LiveId" clId="{10F71A26-4259-4CE4-A1A0-4D99B7EE7BA4}" dt="2025-03-15T07:58:08.202" v="434" actId="1076"/>
          <ac:cxnSpMkLst>
            <pc:docMk/>
            <pc:sldMk cId="352259192" sldId="323"/>
            <ac:cxnSpMk id="37" creationId="{1B2DF12A-32D5-70D4-5E8A-085EB12E3432}"/>
          </ac:cxnSpMkLst>
        </pc:cxnChg>
        <pc:cxnChg chg="add mod">
          <ac:chgData name="Nikhitha Reddy Koppula" userId="85c203db031b7f57" providerId="LiveId" clId="{10F71A26-4259-4CE4-A1A0-4D99B7EE7BA4}" dt="2025-03-15T07:58:08.202" v="434" actId="1076"/>
          <ac:cxnSpMkLst>
            <pc:docMk/>
            <pc:sldMk cId="352259192" sldId="323"/>
            <ac:cxnSpMk id="39" creationId="{267A2D1C-A8B8-428D-0EF1-A72B5913DDCD}"/>
          </ac:cxnSpMkLst>
        </pc:cxnChg>
        <pc:cxnChg chg="add mod">
          <ac:chgData name="Nikhitha Reddy Koppula" userId="85c203db031b7f57" providerId="LiveId" clId="{10F71A26-4259-4CE4-A1A0-4D99B7EE7BA4}" dt="2025-03-15T07:58:08.202" v="434" actId="1076"/>
          <ac:cxnSpMkLst>
            <pc:docMk/>
            <pc:sldMk cId="352259192" sldId="323"/>
            <ac:cxnSpMk id="41" creationId="{A3B51D66-7640-F8C9-A923-FDB84000140C}"/>
          </ac:cxnSpMkLst>
        </pc:cxnChg>
        <pc:cxnChg chg="add del mod">
          <ac:chgData name="Nikhitha Reddy Koppula" userId="85c203db031b7f57" providerId="LiveId" clId="{10F71A26-4259-4CE4-A1A0-4D99B7EE7BA4}" dt="2025-03-15T07:57:26.450" v="428" actId="21"/>
          <ac:cxnSpMkLst>
            <pc:docMk/>
            <pc:sldMk cId="352259192" sldId="323"/>
            <ac:cxnSpMk id="45" creationId="{DF2180DF-8122-F2BE-0EE8-A5FF42634005}"/>
          </ac:cxnSpMkLst>
        </pc:cxnChg>
        <pc:cxnChg chg="add mod">
          <ac:chgData name="Nikhitha Reddy Koppula" userId="85c203db031b7f57" providerId="LiveId" clId="{10F71A26-4259-4CE4-A1A0-4D99B7EE7BA4}" dt="2025-03-15T07:57:49.153" v="433" actId="13822"/>
          <ac:cxnSpMkLst>
            <pc:docMk/>
            <pc:sldMk cId="352259192" sldId="323"/>
            <ac:cxnSpMk id="62" creationId="{281419CB-8A2A-FD6C-6C18-A770AF6D0E12}"/>
          </ac:cxnSpMkLst>
        </pc:cxnChg>
        <pc:cxnChg chg="add mod">
          <ac:chgData name="Nikhitha Reddy Koppula" userId="85c203db031b7f57" providerId="LiveId" clId="{10F71A26-4259-4CE4-A1A0-4D99B7EE7BA4}" dt="2025-03-15T07:59:01.262" v="450" actId="14100"/>
          <ac:cxnSpMkLst>
            <pc:docMk/>
            <pc:sldMk cId="352259192" sldId="323"/>
            <ac:cxnSpMk id="65" creationId="{7AF84883-B34D-1EC4-96DE-93C70B58A51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E8C21-E704-49FE-918E-A7563F9C3E3B}" type="datetimeFigureOut">
              <a:rPr lang="en-IN" smtClean="0"/>
              <a:t>15-03-2025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5D3F5-8E52-4D60-A05E-D0D5EFA147E0}" type="slidenum">
              <a:rPr lang="en-IN" smtClean="0"/>
              <a:t>‹#›</a:t>
            </a:fld>
            <a:endParaRPr lang="en-IN"/>
          </a:p>
        </p:txBody>
      </p:sp>
    </p:spTree>
    <p:extLst>
      <p:ext uri="{BB962C8B-B14F-4D97-AF65-F5344CB8AC3E}">
        <p14:creationId xmlns:p14="http://schemas.microsoft.com/office/powerpoint/2010/main" val="496060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5D3F5-8E52-4D60-A05E-D0D5EFA147E0}" type="slidenum">
              <a:rPr lang="en-IN" smtClean="0"/>
              <a:t>17</a:t>
            </a:fld>
            <a:endParaRPr lang="en-IN"/>
          </a:p>
        </p:txBody>
      </p:sp>
    </p:spTree>
    <p:extLst>
      <p:ext uri="{BB962C8B-B14F-4D97-AF65-F5344CB8AC3E}">
        <p14:creationId xmlns:p14="http://schemas.microsoft.com/office/powerpoint/2010/main" val="99448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5D3F5-8E52-4D60-A05E-D0D5EFA147E0}" type="slidenum">
              <a:rPr lang="en-IN" smtClean="0"/>
              <a:t>31</a:t>
            </a:fld>
            <a:endParaRPr lang="en-IN"/>
          </a:p>
        </p:txBody>
      </p:sp>
    </p:spTree>
    <p:extLst>
      <p:ext uri="{BB962C8B-B14F-4D97-AF65-F5344CB8AC3E}">
        <p14:creationId xmlns:p14="http://schemas.microsoft.com/office/powerpoint/2010/main" val="397401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454393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75624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729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046800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9191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469823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49522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55505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9941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720DF-FB1C-4363-9D00-EF06D611E21F}"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8628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720DF-FB1C-4363-9D00-EF06D611E21F}"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419068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720DF-FB1C-4363-9D00-EF06D611E21F}" type="datetimeFigureOut">
              <a:rPr lang="en-IN" smtClean="0"/>
              <a:t>15-03-2025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265086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720DF-FB1C-4363-9D00-EF06D611E21F}" type="datetimeFigureOut">
              <a:rPr lang="en-IN" smtClean="0"/>
              <a:t>15-03-2025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3918308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720DF-FB1C-4363-9D00-EF06D611E21F}" type="datetimeFigureOut">
              <a:rPr lang="en-IN" smtClean="0"/>
              <a:t>15-03-2025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10013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720DF-FB1C-4363-9D00-EF06D611E21F}"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144452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A720DF-FB1C-4363-9D00-EF06D611E21F}"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A14222-CFA0-4ADB-AF21-F576F5BB78CB}" type="slidenum">
              <a:rPr lang="en-IN" smtClean="0"/>
              <a:t>‹#›</a:t>
            </a:fld>
            <a:endParaRPr lang="en-IN"/>
          </a:p>
        </p:txBody>
      </p:sp>
    </p:spTree>
    <p:extLst>
      <p:ext uri="{BB962C8B-B14F-4D97-AF65-F5344CB8AC3E}">
        <p14:creationId xmlns:p14="http://schemas.microsoft.com/office/powerpoint/2010/main" val="94961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A720DF-FB1C-4363-9D00-EF06D611E21F}" type="datetimeFigureOut">
              <a:rPr lang="en-IN" smtClean="0"/>
              <a:t>15-03-2025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EA14222-CFA0-4ADB-AF21-F576F5BB78CB}" type="slidenum">
              <a:rPr lang="en-IN" smtClean="0"/>
              <a:t>‹#›</a:t>
            </a:fld>
            <a:endParaRPr lang="en-IN"/>
          </a:p>
        </p:txBody>
      </p:sp>
    </p:spTree>
    <p:extLst>
      <p:ext uri="{BB962C8B-B14F-4D97-AF65-F5344CB8AC3E}">
        <p14:creationId xmlns:p14="http://schemas.microsoft.com/office/powerpoint/2010/main" val="366327119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270" y="0"/>
            <a:ext cx="12483547" cy="70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p:nvPr/>
        </p:nvSpPr>
        <p:spPr>
          <a:xfrm>
            <a:off x="1748519" y="167029"/>
            <a:ext cx="9323673" cy="1183799"/>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F0"/>
                </a:solidFill>
              </a:rPr>
              <a:t>             </a:t>
            </a:r>
            <a:r>
              <a:rPr lang="en-US" sz="3200" b="1" dirty="0">
                <a:solidFill>
                  <a:srgbClr val="00B0F0"/>
                </a:solidFill>
                <a:latin typeface="Times New Roman" panose="02020603050405020304" pitchFamily="18" charset="0"/>
                <a:cs typeface="Times New Roman" panose="02020603050405020304" pitchFamily="18" charset="0"/>
              </a:rPr>
              <a:t>CMR TECHNICAL CAMPUS</a:t>
            </a:r>
          </a:p>
          <a:p>
            <a:r>
              <a:rPr lang="en-US" sz="3200" b="1" dirty="0">
                <a:solidFill>
                  <a:srgbClr val="00B0F0"/>
                </a:solidFill>
              </a:rPr>
              <a:t>                        </a:t>
            </a:r>
            <a:r>
              <a:rPr lang="en-US" sz="2400" b="1" dirty="0">
                <a:solidFill>
                  <a:srgbClr val="00B0F0"/>
                </a:solidFill>
                <a:latin typeface="Times New Roman" panose="02020603050405020304" pitchFamily="18" charset="0"/>
                <a:cs typeface="Times New Roman" panose="02020603050405020304" pitchFamily="18" charset="0"/>
              </a:rPr>
              <a:t>UGC(Autonomous)</a:t>
            </a:r>
          </a:p>
          <a:p>
            <a:r>
              <a:rPr lang="en-US" sz="2400" b="1" dirty="0">
                <a:solidFill>
                  <a:srgbClr val="00B0F0"/>
                </a:solidFill>
              </a:rPr>
              <a:t>                   </a:t>
            </a:r>
            <a:r>
              <a:rPr lang="en-US" sz="2400" dirty="0">
                <a:latin typeface="Times New Roman" panose="02020603050405020304" pitchFamily="18" charset="0"/>
                <a:cs typeface="Times New Roman" panose="02020603050405020304" pitchFamily="18" charset="0"/>
              </a:rPr>
              <a:t>Kandlakoya,Medchal Road,Hyd-501 401</a:t>
            </a:r>
            <a:br>
              <a:rPr lang="en-US" sz="2400" dirty="0"/>
            </a:br>
            <a:r>
              <a:rPr lang="en-US" sz="2400" dirty="0">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Department of Computer Science Engineering </a:t>
            </a:r>
            <a:endParaRPr lang="en-IN" sz="2800" b="1" dirty="0">
              <a:solidFill>
                <a:srgbClr val="00B050"/>
              </a:solidFill>
              <a:latin typeface="Times New Roman" panose="02020603050405020304" pitchFamily="18" charset="0"/>
              <a:cs typeface="Times New Roman" panose="02020603050405020304" pitchFamily="18" charset="0"/>
            </a:endParaRPr>
          </a:p>
        </p:txBody>
      </p:sp>
      <p:sp>
        <p:nvSpPr>
          <p:cNvPr id="6" name="Subtitle 2"/>
          <p:cNvSpPr txBox="1"/>
          <p:nvPr/>
        </p:nvSpPr>
        <p:spPr>
          <a:xfrm>
            <a:off x="175260" y="1991360"/>
            <a:ext cx="11661139" cy="118379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b="1" dirty="0">
                <a:solidFill>
                  <a:srgbClr val="00B050"/>
                </a:solidFill>
                <a:latin typeface="Times New Roman" panose="02020603050405020304" pitchFamily="18" charset="0"/>
                <a:cs typeface="Times New Roman" panose="02020603050405020304" pitchFamily="18" charset="0"/>
              </a:rPr>
              <a:t>   M</a:t>
            </a:r>
            <a:r>
              <a:rPr lang="en-GB" sz="2400" b="1" dirty="0">
                <a:solidFill>
                  <a:srgbClr val="00B050"/>
                </a:solidFill>
                <a:latin typeface="Times New Roman" panose="02020603050405020304" pitchFamily="18" charset="0"/>
                <a:cs typeface="Times New Roman" panose="02020603050405020304" pitchFamily="18" charset="0"/>
              </a:rPr>
              <a:t>ajor</a:t>
            </a:r>
            <a:r>
              <a:rPr lang="en-US" sz="2400" b="1" dirty="0">
                <a:solidFill>
                  <a:srgbClr val="00B050"/>
                </a:solidFill>
                <a:latin typeface="Times New Roman" panose="02020603050405020304" pitchFamily="18" charset="0"/>
                <a:cs typeface="Times New Roman" panose="02020603050405020304" pitchFamily="18" charset="0"/>
              </a:rPr>
              <a:t> Project On</a:t>
            </a:r>
          </a:p>
          <a:p>
            <a:pPr marL="0" indent="0" algn="ctr">
              <a:buNone/>
            </a:pPr>
            <a:r>
              <a:rPr lang="en-US" sz="2400" b="1" dirty="0">
                <a:solidFill>
                  <a:srgbClr val="0070C0"/>
                </a:solidFill>
                <a:latin typeface="Times New Roman" panose="02020603050405020304" pitchFamily="18" charset="0"/>
                <a:cs typeface="Times New Roman" panose="02020603050405020304" pitchFamily="18" charset="0"/>
              </a:rPr>
              <a:t>MULTI CLASS STRESS DETECTION THROUGH HEART RATE VARIABILITY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467" y="180964"/>
            <a:ext cx="2106516" cy="157785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9" y="0"/>
            <a:ext cx="2106516" cy="2106516"/>
          </a:xfrm>
          <a:prstGeom prst="rect">
            <a:avLst/>
          </a:prstGeom>
        </p:spPr>
      </p:pic>
      <p:sp>
        <p:nvSpPr>
          <p:cNvPr id="9" name="TextBox 8"/>
          <p:cNvSpPr txBox="1"/>
          <p:nvPr/>
        </p:nvSpPr>
        <p:spPr>
          <a:xfrm>
            <a:off x="175039" y="3180521"/>
            <a:ext cx="13739744" cy="5046345"/>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BATCH NO : 08</a:t>
            </a:r>
          </a:p>
          <a:p>
            <a:endParaRPr lang="en-US" sz="2000" dirty="0">
              <a:solidFill>
                <a:srgbClr val="FF0000"/>
              </a:solidFill>
            </a:endParaRPr>
          </a:p>
          <a:p>
            <a:r>
              <a:rPr lang="en-US" sz="2000" dirty="0">
                <a:solidFill>
                  <a:srgbClr val="FF0000"/>
                </a:solidFill>
                <a:latin typeface="Times New Roman" panose="02020603050405020304" pitchFamily="18" charset="0"/>
                <a:cs typeface="Times New Roman" panose="02020603050405020304" pitchFamily="18" charset="0"/>
              </a:rPr>
              <a:t>Project Guide:                                                                                          BATCH MEMBERS:</a:t>
            </a:r>
          </a:p>
          <a:p>
            <a:pPr algn="just"/>
            <a:r>
              <a:rPr lang="en-US" sz="2000" dirty="0">
                <a:latin typeface="Times New Roman" panose="02020603050405020304" pitchFamily="18" charset="0"/>
                <a:cs typeface="Times New Roman" panose="02020603050405020304" pitchFamily="18" charset="0"/>
              </a:rPr>
              <a:t>Saba Sultana</a:t>
            </a:r>
            <a:r>
              <a:rPr lang="en-US" sz="2000" dirty="0"/>
              <a:t>                                            				</a:t>
            </a:r>
            <a:r>
              <a:rPr lang="en-US" sz="2000" dirty="0">
                <a:latin typeface="Times New Roman" panose="02020603050405020304" pitchFamily="18" charset="0"/>
                <a:cs typeface="Times New Roman" panose="02020603050405020304" pitchFamily="18" charset="0"/>
              </a:rPr>
              <a:t>217R1A05G1   KOPPULA VARSHINI</a:t>
            </a:r>
          </a:p>
          <a:p>
            <a:pPr algn="just"/>
            <a:r>
              <a:rPr lang="en-US" sz="2000" dirty="0">
                <a:latin typeface="Times New Roman" panose="02020603050405020304" pitchFamily="18" charset="0"/>
                <a:cs typeface="Times New Roman" panose="02020603050405020304" pitchFamily="18" charset="0"/>
              </a:rPr>
              <a:t>Assistant Professor, CSE Department				              217R1A05F0    JANGALA POOJITHA</a:t>
            </a:r>
          </a:p>
          <a:p>
            <a:pPr algn="just"/>
            <a:r>
              <a:rPr lang="en-US" sz="2000" dirty="0">
                <a:latin typeface="Times New Roman" panose="02020603050405020304" pitchFamily="18" charset="0"/>
                <a:cs typeface="Times New Roman" panose="02020603050405020304" pitchFamily="18" charset="0"/>
              </a:rPr>
              <a:t>                                                            				              217R1A05E4   DARAMALLA DAYANIDHI</a:t>
            </a:r>
          </a:p>
          <a:p>
            <a:endParaRPr lang="en-US" sz="2000" dirty="0"/>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sz="2000" dirty="0">
                <a:latin typeface="Times New Roman" panose="02020603050405020304" pitchFamily="18" charset="0"/>
                <a:cs typeface="Times New Roman" panose="02020603050405020304" pitchFamily="18" charset="0"/>
              </a:rPr>
              <a:t>K.Shilpa</a:t>
            </a:r>
          </a:p>
          <a:p>
            <a:r>
              <a:rPr lang="en-US" sz="2000" dirty="0">
                <a:latin typeface="Times New Roman" panose="02020603050405020304" pitchFamily="18" charset="0"/>
                <a:cs typeface="Times New Roman" panose="02020603050405020304" pitchFamily="18" charset="0"/>
              </a:rPr>
              <a:t>Assistant Professor, CSE Department</a:t>
            </a:r>
          </a:p>
          <a:p>
            <a:endParaRPr lang="en-US" sz="2000" dirty="0">
              <a:solidFill>
                <a:srgbClr val="FF0000"/>
              </a:solidFill>
            </a:endParaRPr>
          </a:p>
          <a:p>
            <a:endParaRPr lang="en-US" sz="2000" dirty="0">
              <a:solidFill>
                <a:srgbClr val="FF0000"/>
              </a:solidFill>
            </a:endParaRPr>
          </a:p>
          <a:p>
            <a:endParaRPr lang="en-US" sz="2000" dirty="0"/>
          </a:p>
          <a:p>
            <a:r>
              <a:rPr lang="en-US" sz="2000" dirty="0"/>
              <a:t>                                                                                                              </a:t>
            </a:r>
          </a:p>
          <a:p>
            <a:endParaRPr lang="en-US" sz="2000" dirty="0">
              <a:solidFill>
                <a:srgbClr val="FF0000"/>
              </a:solidFill>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6B05-2AE9-CFD0-1DE7-76245BA6D1F6}"/>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ED154E89-FE5C-AE91-A879-67F0A82121F8}"/>
              </a:ext>
            </a:extLst>
          </p:cNvPr>
          <p:cNvSpPr>
            <a:spLocks noGrp="1"/>
          </p:cNvSpPr>
          <p:nvPr>
            <p:ph idx="1"/>
          </p:nvPr>
        </p:nvSpPr>
        <p:spPr/>
        <p:txBody>
          <a:bodyPr>
            <a:normAutofit/>
          </a:bodyPr>
          <a:lstStyle/>
          <a:p>
            <a:pPr lvl="0" algn="just">
              <a:lnSpc>
                <a:spcPct val="150000"/>
              </a:lnSpc>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Operating system 	:   Windows 7 Ultimate</a:t>
            </a:r>
            <a:endParaRPr lang="en-IN" sz="1800"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spcAft>
                <a:spcPts val="1000"/>
              </a:spcAft>
              <a:buFont typeface="Wingdings" panose="05000000000000000000" pitchFamily="2" charset="2"/>
              <a:buChar char="Ø"/>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 Coding Language	:   Python</a:t>
            </a:r>
            <a:endParaRPr lang="en-IN" sz="1800"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spcAft>
                <a:spcPts val="1000"/>
              </a:spcAft>
              <a:buFont typeface="Wingdings" panose="05000000000000000000" pitchFamily="2" charset="2"/>
              <a:buChar char="Ø"/>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 Back-End			:   Django-ORM</a:t>
            </a:r>
            <a:endParaRPr lang="en-IN" sz="1800"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spcAft>
                <a:spcPts val="1000"/>
              </a:spcAft>
              <a:buFont typeface="Wingdings" panose="05000000000000000000" pitchFamily="2" charset="2"/>
              <a:buChar char="Ø"/>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 Designing			:   Html, CSS, JavaScript</a:t>
            </a:r>
            <a:endParaRPr lang="en-IN" sz="1800" dirty="0">
              <a:solidFill>
                <a:schemeClr val="tx1"/>
              </a:solidFill>
              <a:effectLst/>
              <a:latin typeface="Times New Roman" panose="02020603050405020304" pitchFamily="18" charset="0"/>
              <a:ea typeface="Times New Roman" panose="02020603050405020304" pitchFamily="18" charset="0"/>
            </a:endParaRPr>
          </a:p>
          <a:p>
            <a:pPr lvl="0" algn="just">
              <a:lnSpc>
                <a:spcPct val="150000"/>
              </a:lnSpc>
              <a:spcAft>
                <a:spcPts val="1000"/>
              </a:spcAft>
              <a:buFont typeface="Wingdings" panose="05000000000000000000" pitchFamily="2" charset="2"/>
              <a:buChar char="Ø"/>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 Data Base			:   MySQL (WAMP Server)</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3327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57ED-2F06-79CA-0C7D-2DCE8B579C40}"/>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NOVELTY OF OUR PROJECT</a:t>
            </a:r>
          </a:p>
        </p:txBody>
      </p:sp>
      <p:sp>
        <p:nvSpPr>
          <p:cNvPr id="3" name="Content Placeholder 2">
            <a:extLst>
              <a:ext uri="{FF2B5EF4-FFF2-40B4-BE49-F238E27FC236}">
                <a16:creationId xmlns:a16="http://schemas.microsoft.com/office/drawing/2014/main" id="{15CE8803-9BDB-337B-E8D5-9C5F24B39074}"/>
              </a:ext>
            </a:extLst>
          </p:cNvPr>
          <p:cNvSpPr>
            <a:spLocks noGrp="1"/>
          </p:cNvSpPr>
          <p:nvPr>
            <p:ph idx="1"/>
          </p:nvPr>
        </p:nvSpPr>
        <p:spPr>
          <a:xfrm>
            <a:off x="677334" y="1753849"/>
            <a:ext cx="8596668" cy="4287513"/>
          </a:xfrm>
        </p:spPr>
        <p:txBody>
          <a:bodyPr>
            <a:normAutofit/>
          </a:bodyPr>
          <a:lstStyle/>
          <a:p>
            <a:pPr marL="342000" indent="-342000" algn="just">
              <a:lnSpc>
                <a:spcPct val="150000"/>
              </a:lnSpc>
              <a:buFont typeface="Wingdings" panose="05000000000000000000" pitchFamily="2" charset="2"/>
              <a:buChar char="Ø"/>
            </a:pPr>
            <a:r>
              <a:rPr lang="en-IN" sz="2000" b="1" dirty="0">
                <a:solidFill>
                  <a:schemeClr val="tx1"/>
                </a:solidFill>
                <a:latin typeface="Times New Roman" panose="02020603050405020304" pitchFamily="18" charset="0"/>
                <a:cs typeface="Times New Roman" panose="02020603050405020304" pitchFamily="18" charset="0"/>
              </a:rPr>
              <a:t>Feature Optimization </a:t>
            </a:r>
            <a:r>
              <a:rPr lang="en-IN" sz="2000" dirty="0">
                <a:solidFill>
                  <a:schemeClr val="tx1"/>
                </a:solidFill>
                <a:latin typeface="Times New Roman" panose="02020603050405020304" pitchFamily="18" charset="0"/>
                <a:cs typeface="Times New Roman" panose="02020603050405020304" pitchFamily="18" charset="0"/>
              </a:rPr>
              <a:t>: It is essential to select the relevant features to avoid  overfitting and  to improve performance.</a:t>
            </a:r>
          </a:p>
          <a:p>
            <a:pPr marL="342000" indent="-342000" algn="just">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Efficient and Resource-Light Model </a:t>
            </a:r>
            <a:r>
              <a:rPr lang="en-IN" sz="2000" dirty="0">
                <a:solidFill>
                  <a:schemeClr val="tx1"/>
                </a:solidFill>
                <a:latin typeface="Times New Roman" panose="02020603050405020304" pitchFamily="18" charset="0"/>
                <a:cs typeface="Times New Roman" panose="02020603050405020304" pitchFamily="18" charset="0"/>
              </a:rPr>
              <a:t>: efficiency is high when compared to existing systems and Less resources are enough.</a:t>
            </a:r>
          </a:p>
        </p:txBody>
      </p:sp>
    </p:spTree>
    <p:extLst>
      <p:ext uri="{BB962C8B-B14F-4D97-AF65-F5344CB8AC3E}">
        <p14:creationId xmlns:p14="http://schemas.microsoft.com/office/powerpoint/2010/main" val="63037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36E20-04EB-435D-D54D-29D377F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F7B28-5D1D-6AE5-C97A-CFE15345E930}"/>
              </a:ext>
            </a:extLst>
          </p:cNvPr>
          <p:cNvSpPr>
            <a:spLocks noGrp="1"/>
          </p:cNvSpPr>
          <p:nvPr>
            <p:ph type="title"/>
          </p:nvPr>
        </p:nvSpPr>
        <p:spPr/>
        <p:txBody>
          <a:bodyPr>
            <a:normAutofit/>
          </a:bodyPr>
          <a:lstStyle/>
          <a:p>
            <a:r>
              <a:rPr lang="en-IN">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5F5919B-2D6E-5385-D1EA-CC5EAF80D9C8}"/>
              </a:ext>
            </a:extLst>
          </p:cNvPr>
          <p:cNvSpPr/>
          <p:nvPr/>
        </p:nvSpPr>
        <p:spPr>
          <a:xfrm>
            <a:off x="569626" y="1930400"/>
            <a:ext cx="1319135"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Remote User</a:t>
            </a:r>
            <a:endParaRPr lang="en-IN" dirty="0"/>
          </a:p>
        </p:txBody>
      </p:sp>
      <p:sp>
        <p:nvSpPr>
          <p:cNvPr id="11" name="Rectangle 10">
            <a:extLst>
              <a:ext uri="{FF2B5EF4-FFF2-40B4-BE49-F238E27FC236}">
                <a16:creationId xmlns:a16="http://schemas.microsoft.com/office/drawing/2014/main" id="{F73EC201-63AB-59DA-1F8D-DDFAE71B3110}"/>
              </a:ext>
            </a:extLst>
          </p:cNvPr>
          <p:cNvSpPr/>
          <p:nvPr/>
        </p:nvSpPr>
        <p:spPr>
          <a:xfrm>
            <a:off x="2458388" y="1930400"/>
            <a:ext cx="1319134"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 and login</a:t>
            </a:r>
            <a:endParaRPr lang="en-IN" dirty="0"/>
          </a:p>
        </p:txBody>
      </p:sp>
      <p:sp>
        <p:nvSpPr>
          <p:cNvPr id="12" name="Rectangle 11">
            <a:extLst>
              <a:ext uri="{FF2B5EF4-FFF2-40B4-BE49-F238E27FC236}">
                <a16:creationId xmlns:a16="http://schemas.microsoft.com/office/drawing/2014/main" id="{8F173783-6FF5-7E31-74AF-E339B40288BC}"/>
              </a:ext>
            </a:extLst>
          </p:cNvPr>
          <p:cNvSpPr/>
          <p:nvPr/>
        </p:nvSpPr>
        <p:spPr>
          <a:xfrm>
            <a:off x="4347149" y="1930400"/>
            <a:ext cx="1154241"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profile</a:t>
            </a:r>
            <a:endParaRPr lang="en-IN" dirty="0"/>
          </a:p>
        </p:txBody>
      </p:sp>
      <p:sp>
        <p:nvSpPr>
          <p:cNvPr id="13" name="Rectangle 12">
            <a:extLst>
              <a:ext uri="{FF2B5EF4-FFF2-40B4-BE49-F238E27FC236}">
                <a16:creationId xmlns:a16="http://schemas.microsoft.com/office/drawing/2014/main" id="{0986B451-C18E-BA4F-28F5-FF01C7BED974}"/>
              </a:ext>
            </a:extLst>
          </p:cNvPr>
          <p:cNvSpPr/>
          <p:nvPr/>
        </p:nvSpPr>
        <p:spPr>
          <a:xfrm>
            <a:off x="6071017" y="1930401"/>
            <a:ext cx="1319135"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Detect Stress</a:t>
            </a:r>
            <a:endParaRPr lang="en-IN" dirty="0"/>
          </a:p>
        </p:txBody>
      </p:sp>
      <p:cxnSp>
        <p:nvCxnSpPr>
          <p:cNvPr id="17" name="Straight Arrow Connector 16">
            <a:extLst>
              <a:ext uri="{FF2B5EF4-FFF2-40B4-BE49-F238E27FC236}">
                <a16:creationId xmlns:a16="http://schemas.microsoft.com/office/drawing/2014/main" id="{9AE3137F-BC0D-78FE-647F-7A4DFB5B7AA5}"/>
              </a:ext>
            </a:extLst>
          </p:cNvPr>
          <p:cNvCxnSpPr>
            <a:cxnSpLocks/>
            <a:stCxn id="5" idx="3"/>
          </p:cNvCxnSpPr>
          <p:nvPr/>
        </p:nvCxnSpPr>
        <p:spPr>
          <a:xfrm>
            <a:off x="1888761" y="2321810"/>
            <a:ext cx="5696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D0E8FE1-29FF-6402-F417-EBAE9A0289E4}"/>
              </a:ext>
            </a:extLst>
          </p:cNvPr>
          <p:cNvCxnSpPr>
            <a:cxnSpLocks/>
            <a:stCxn id="11" idx="3"/>
          </p:cNvCxnSpPr>
          <p:nvPr/>
        </p:nvCxnSpPr>
        <p:spPr>
          <a:xfrm>
            <a:off x="3777522" y="2321810"/>
            <a:ext cx="5246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088A18-EC7C-8681-E024-381E5B5CB9C6}"/>
              </a:ext>
            </a:extLst>
          </p:cNvPr>
          <p:cNvCxnSpPr>
            <a:cxnSpLocks/>
            <a:stCxn id="12" idx="3"/>
            <a:endCxn id="13" idx="1"/>
          </p:cNvCxnSpPr>
          <p:nvPr/>
        </p:nvCxnSpPr>
        <p:spPr>
          <a:xfrm>
            <a:off x="5501390" y="2321810"/>
            <a:ext cx="5696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EED68CA-DFEB-416E-20ED-E1B22DA7FE78}"/>
              </a:ext>
            </a:extLst>
          </p:cNvPr>
          <p:cNvSpPr/>
          <p:nvPr/>
        </p:nvSpPr>
        <p:spPr>
          <a:xfrm>
            <a:off x="184964" y="3642610"/>
            <a:ext cx="1319135"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Service Provider</a:t>
            </a:r>
            <a:endParaRPr lang="en-IN" dirty="0"/>
          </a:p>
        </p:txBody>
      </p:sp>
      <p:sp>
        <p:nvSpPr>
          <p:cNvPr id="30" name="Rectangle 29">
            <a:extLst>
              <a:ext uri="{FF2B5EF4-FFF2-40B4-BE49-F238E27FC236}">
                <a16:creationId xmlns:a16="http://schemas.microsoft.com/office/drawing/2014/main" id="{7D7F32C8-1391-A0C9-6A57-41D1DC8AAE6B}"/>
              </a:ext>
            </a:extLst>
          </p:cNvPr>
          <p:cNvSpPr/>
          <p:nvPr/>
        </p:nvSpPr>
        <p:spPr>
          <a:xfrm>
            <a:off x="2088714" y="3642601"/>
            <a:ext cx="1109273"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endParaRPr lang="en-IN" dirty="0"/>
          </a:p>
        </p:txBody>
      </p:sp>
      <p:sp>
        <p:nvSpPr>
          <p:cNvPr id="31" name="Rectangle 30">
            <a:extLst>
              <a:ext uri="{FF2B5EF4-FFF2-40B4-BE49-F238E27FC236}">
                <a16:creationId xmlns:a16="http://schemas.microsoft.com/office/drawing/2014/main" id="{3B5E26C5-141D-51DE-F063-D12D9E17B9C0}"/>
              </a:ext>
            </a:extLst>
          </p:cNvPr>
          <p:cNvSpPr/>
          <p:nvPr/>
        </p:nvSpPr>
        <p:spPr>
          <a:xfrm>
            <a:off x="3827574" y="3642601"/>
            <a:ext cx="1424066" cy="7828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remote users</a:t>
            </a:r>
            <a:endParaRPr lang="en-IN" dirty="0"/>
          </a:p>
        </p:txBody>
      </p:sp>
      <p:sp>
        <p:nvSpPr>
          <p:cNvPr id="32" name="Rectangle 31">
            <a:extLst>
              <a:ext uri="{FF2B5EF4-FFF2-40B4-BE49-F238E27FC236}">
                <a16:creationId xmlns:a16="http://schemas.microsoft.com/office/drawing/2014/main" id="{D2535557-692C-CF9F-D884-88F25DA98F33}"/>
              </a:ext>
            </a:extLst>
          </p:cNvPr>
          <p:cNvSpPr/>
          <p:nvPr/>
        </p:nvSpPr>
        <p:spPr>
          <a:xfrm>
            <a:off x="5881228" y="3642601"/>
            <a:ext cx="1424066" cy="8111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Stress Ratio</a:t>
            </a:r>
            <a:endParaRPr lang="en-IN" dirty="0"/>
          </a:p>
        </p:txBody>
      </p:sp>
      <p:sp>
        <p:nvSpPr>
          <p:cNvPr id="33" name="Rectangle 32">
            <a:extLst>
              <a:ext uri="{FF2B5EF4-FFF2-40B4-BE49-F238E27FC236}">
                <a16:creationId xmlns:a16="http://schemas.microsoft.com/office/drawing/2014/main" id="{5FFB0703-1969-BE3E-8CB3-37361D025FE8}"/>
              </a:ext>
            </a:extLst>
          </p:cNvPr>
          <p:cNvSpPr/>
          <p:nvPr/>
        </p:nvSpPr>
        <p:spPr>
          <a:xfrm>
            <a:off x="8129751" y="3642601"/>
            <a:ext cx="1204211" cy="8111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accuracy</a:t>
            </a:r>
            <a:endParaRPr lang="en-IN" dirty="0"/>
          </a:p>
        </p:txBody>
      </p:sp>
      <p:cxnSp>
        <p:nvCxnSpPr>
          <p:cNvPr id="35" name="Straight Arrow Connector 34">
            <a:extLst>
              <a:ext uri="{FF2B5EF4-FFF2-40B4-BE49-F238E27FC236}">
                <a16:creationId xmlns:a16="http://schemas.microsoft.com/office/drawing/2014/main" id="{53EF6ED4-A6AE-4407-C969-7C456CF5CCFF}"/>
              </a:ext>
            </a:extLst>
          </p:cNvPr>
          <p:cNvCxnSpPr>
            <a:stCxn id="29" idx="3"/>
            <a:endCxn id="30" idx="1"/>
          </p:cNvCxnSpPr>
          <p:nvPr/>
        </p:nvCxnSpPr>
        <p:spPr>
          <a:xfrm flipV="1">
            <a:off x="1504099" y="4034011"/>
            <a:ext cx="584615" cy="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B2DF12A-32D5-70D4-5E8A-085EB12E3432}"/>
              </a:ext>
            </a:extLst>
          </p:cNvPr>
          <p:cNvCxnSpPr>
            <a:stCxn id="30" idx="3"/>
            <a:endCxn id="31" idx="1"/>
          </p:cNvCxnSpPr>
          <p:nvPr/>
        </p:nvCxnSpPr>
        <p:spPr>
          <a:xfrm>
            <a:off x="3197987" y="4034011"/>
            <a:ext cx="62958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67A2D1C-A8B8-428D-0EF1-A72B5913DDCD}"/>
              </a:ext>
            </a:extLst>
          </p:cNvPr>
          <p:cNvCxnSpPr>
            <a:cxnSpLocks/>
            <a:stCxn id="31" idx="3"/>
            <a:endCxn id="32" idx="1"/>
          </p:cNvCxnSpPr>
          <p:nvPr/>
        </p:nvCxnSpPr>
        <p:spPr>
          <a:xfrm>
            <a:off x="5251640" y="4034012"/>
            <a:ext cx="629588" cy="14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3B51D66-7640-F8C9-A923-FDB84000140C}"/>
              </a:ext>
            </a:extLst>
          </p:cNvPr>
          <p:cNvCxnSpPr>
            <a:stCxn id="32" idx="3"/>
            <a:endCxn id="33" idx="1"/>
          </p:cNvCxnSpPr>
          <p:nvPr/>
        </p:nvCxnSpPr>
        <p:spPr>
          <a:xfrm>
            <a:off x="7305294" y="4048166"/>
            <a:ext cx="8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B27EA9F9-0E8B-AEEE-3807-2B4BBA82B442}"/>
              </a:ext>
            </a:extLst>
          </p:cNvPr>
          <p:cNvSpPr/>
          <p:nvPr/>
        </p:nvSpPr>
        <p:spPr>
          <a:xfrm>
            <a:off x="8364511" y="1930401"/>
            <a:ext cx="934387" cy="7828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endParaRPr lang="en-IN" dirty="0"/>
          </a:p>
        </p:txBody>
      </p:sp>
      <p:cxnSp>
        <p:nvCxnSpPr>
          <p:cNvPr id="62" name="Straight Arrow Connector 61">
            <a:extLst>
              <a:ext uri="{FF2B5EF4-FFF2-40B4-BE49-F238E27FC236}">
                <a16:creationId xmlns:a16="http://schemas.microsoft.com/office/drawing/2014/main" id="{281419CB-8A2A-FD6C-6C18-A770AF6D0E12}"/>
              </a:ext>
            </a:extLst>
          </p:cNvPr>
          <p:cNvCxnSpPr>
            <a:stCxn id="13" idx="3"/>
            <a:endCxn id="43" idx="1"/>
          </p:cNvCxnSpPr>
          <p:nvPr/>
        </p:nvCxnSpPr>
        <p:spPr>
          <a:xfrm>
            <a:off x="7390152" y="2321811"/>
            <a:ext cx="9743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8CC8699E-6375-496B-7687-0F0654977235}"/>
              </a:ext>
            </a:extLst>
          </p:cNvPr>
          <p:cNvSpPr/>
          <p:nvPr/>
        </p:nvSpPr>
        <p:spPr>
          <a:xfrm>
            <a:off x="8129750" y="4964199"/>
            <a:ext cx="1204211" cy="5538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endParaRPr lang="en-IN" dirty="0"/>
          </a:p>
        </p:txBody>
      </p:sp>
      <p:cxnSp>
        <p:nvCxnSpPr>
          <p:cNvPr id="65" name="Straight Arrow Connector 64">
            <a:extLst>
              <a:ext uri="{FF2B5EF4-FFF2-40B4-BE49-F238E27FC236}">
                <a16:creationId xmlns:a16="http://schemas.microsoft.com/office/drawing/2014/main" id="{7AF84883-B34D-1EC4-96DE-93C70B58A51E}"/>
              </a:ext>
            </a:extLst>
          </p:cNvPr>
          <p:cNvCxnSpPr>
            <a:cxnSpLocks/>
            <a:stCxn id="33" idx="2"/>
            <a:endCxn id="63" idx="0"/>
          </p:cNvCxnSpPr>
          <p:nvPr/>
        </p:nvCxnSpPr>
        <p:spPr>
          <a:xfrm flipH="1">
            <a:off x="8731856" y="4453731"/>
            <a:ext cx="1" cy="510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5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7D4C-A24C-A17F-41BD-BB5FD1C326D2}"/>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588D45A6-0CF9-711A-AB5F-834EA0A8E0FF}"/>
              </a:ext>
            </a:extLst>
          </p:cNvPr>
          <p:cNvSpPr>
            <a:spLocks noGrp="1"/>
          </p:cNvSpPr>
          <p:nvPr>
            <p:ph idx="1"/>
          </p:nvPr>
        </p:nvSpPr>
        <p:spPr>
          <a:xfrm>
            <a:off x="677334" y="1543987"/>
            <a:ext cx="8596668" cy="4497376"/>
          </a:xfrm>
        </p:spPr>
        <p:txBody>
          <a:bodyPr>
            <a:normAutofit fontScale="92500" lnSpcReduction="20000"/>
          </a:bodyPr>
          <a:lstStyle/>
          <a:p>
            <a:pPr algn="just">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Interface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User Interface is the portal where users, such as healthcare professionals or individuals, interact with the system</a:t>
            </a:r>
          </a:p>
          <a:p>
            <a:pPr algn="just">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Web Server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Web Server acts as the middle layer between the users and the system's backend</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It handles user requests, processes the data, and communicates with the database</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Web Database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Web Database stores all the important data, including healthcare datasets, prediction results, and user information. </a:t>
            </a:r>
          </a:p>
          <a:p>
            <a:pPr algn="just">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Service Provider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Service Provider is responsible for managing the system. They can log in, view, and train datasets, as well as view the accuracy of healthcare predictions</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Remote User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Remote User interacts with the system by logging in and predicting their stress type based on their data. They can view their profile and the results of the stress predictions.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11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52F3-7E91-2B95-744F-C2B727BA866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USECASE  DIAGRAM</a:t>
            </a:r>
          </a:p>
        </p:txBody>
      </p:sp>
      <p:pic>
        <p:nvPicPr>
          <p:cNvPr id="4" name="Content Placeholder 3">
            <a:extLst>
              <a:ext uri="{FF2B5EF4-FFF2-40B4-BE49-F238E27FC236}">
                <a16:creationId xmlns:a16="http://schemas.microsoft.com/office/drawing/2014/main" id="{D4F49C69-E651-CBFB-2D93-997F7758B2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576440"/>
            <a:ext cx="7241058" cy="4492753"/>
          </a:xfrm>
          <a:prstGeom prst="rect">
            <a:avLst/>
          </a:prstGeom>
        </p:spPr>
      </p:pic>
    </p:spTree>
    <p:extLst>
      <p:ext uri="{BB962C8B-B14F-4D97-AF65-F5344CB8AC3E}">
        <p14:creationId xmlns:p14="http://schemas.microsoft.com/office/powerpoint/2010/main" val="30893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95A2-9698-AFE7-D640-C1806E6C5A4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CLASS DIAGRAM</a:t>
            </a:r>
          </a:p>
        </p:txBody>
      </p:sp>
      <p:pic>
        <p:nvPicPr>
          <p:cNvPr id="5" name="Picture 4">
            <a:extLst>
              <a:ext uri="{FF2B5EF4-FFF2-40B4-BE49-F238E27FC236}">
                <a16:creationId xmlns:a16="http://schemas.microsoft.com/office/drawing/2014/main" id="{DE9B02BF-0A43-7F21-F83A-C7298DF3A3AB}"/>
              </a:ext>
            </a:extLst>
          </p:cNvPr>
          <p:cNvPicPr>
            <a:picLocks noChangeAspect="1"/>
          </p:cNvPicPr>
          <p:nvPr/>
        </p:nvPicPr>
        <p:blipFill>
          <a:blip r:embed="rId2"/>
          <a:stretch>
            <a:fillRect/>
          </a:stretch>
        </p:blipFill>
        <p:spPr>
          <a:xfrm>
            <a:off x="458167" y="1270000"/>
            <a:ext cx="8146187" cy="5179102"/>
          </a:xfrm>
          <a:prstGeom prst="rect">
            <a:avLst/>
          </a:prstGeom>
        </p:spPr>
      </p:pic>
    </p:spTree>
    <p:extLst>
      <p:ext uri="{BB962C8B-B14F-4D97-AF65-F5344CB8AC3E}">
        <p14:creationId xmlns:p14="http://schemas.microsoft.com/office/powerpoint/2010/main" val="1169686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49BD-C3A5-DA8E-D771-D32A2B575FC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SEQUENCE DIAGRAM</a:t>
            </a:r>
          </a:p>
        </p:txBody>
      </p:sp>
      <p:pic>
        <p:nvPicPr>
          <p:cNvPr id="4" name="Content Placeholder 3">
            <a:extLst>
              <a:ext uri="{FF2B5EF4-FFF2-40B4-BE49-F238E27FC236}">
                <a16:creationId xmlns:a16="http://schemas.microsoft.com/office/drawing/2014/main" id="{A1E3CCB3-5214-DBF4-2A99-C5ACAD3E6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6050" y="1681371"/>
            <a:ext cx="7092779" cy="4319759"/>
          </a:xfrm>
          <a:prstGeom prst="rect">
            <a:avLst/>
          </a:prstGeom>
        </p:spPr>
      </p:pic>
    </p:spTree>
    <p:extLst>
      <p:ext uri="{BB962C8B-B14F-4D97-AF65-F5344CB8AC3E}">
        <p14:creationId xmlns:p14="http://schemas.microsoft.com/office/powerpoint/2010/main" val="1659074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C74F-5E31-3867-FB20-710B53C3246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ACTIVITY DIAGRAM</a:t>
            </a:r>
          </a:p>
        </p:txBody>
      </p:sp>
      <p:pic>
        <p:nvPicPr>
          <p:cNvPr id="11" name="Picture 10">
            <a:extLst>
              <a:ext uri="{FF2B5EF4-FFF2-40B4-BE49-F238E27FC236}">
                <a16:creationId xmlns:a16="http://schemas.microsoft.com/office/drawing/2014/main" id="{47668040-0CC2-A82A-B728-B46E2B6A0895}"/>
              </a:ext>
            </a:extLst>
          </p:cNvPr>
          <p:cNvPicPr>
            <a:picLocks noChangeAspect="1"/>
          </p:cNvPicPr>
          <p:nvPr/>
        </p:nvPicPr>
        <p:blipFill>
          <a:blip r:embed="rId3"/>
          <a:stretch>
            <a:fillRect/>
          </a:stretch>
        </p:blipFill>
        <p:spPr>
          <a:xfrm>
            <a:off x="527433" y="1375764"/>
            <a:ext cx="7762128" cy="4710243"/>
          </a:xfrm>
          <a:prstGeom prst="rect">
            <a:avLst/>
          </a:prstGeom>
        </p:spPr>
      </p:pic>
    </p:spTree>
    <p:extLst>
      <p:ext uri="{BB962C8B-B14F-4D97-AF65-F5344CB8AC3E}">
        <p14:creationId xmlns:p14="http://schemas.microsoft.com/office/powerpoint/2010/main" val="235410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DC74-A959-302C-43A1-E5E723422B87}"/>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SAMPLE CODE</a:t>
            </a:r>
          </a:p>
        </p:txBody>
      </p:sp>
      <p:sp>
        <p:nvSpPr>
          <p:cNvPr id="3" name="Content Placeholder 2">
            <a:extLst>
              <a:ext uri="{FF2B5EF4-FFF2-40B4-BE49-F238E27FC236}">
                <a16:creationId xmlns:a16="http://schemas.microsoft.com/office/drawing/2014/main" id="{0A2B103A-674F-EF62-D8B7-6D15D6507EF1}"/>
              </a:ext>
            </a:extLst>
          </p:cNvPr>
          <p:cNvSpPr>
            <a:spLocks noGrp="1"/>
          </p:cNvSpPr>
          <p:nvPr>
            <p:ph idx="1"/>
          </p:nvPr>
        </p:nvSpPr>
        <p:spPr>
          <a:xfrm>
            <a:off x="677334" y="1309816"/>
            <a:ext cx="10657839" cy="4890530"/>
          </a:xfrm>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Count</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Q</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django.shortcuts</a:t>
            </a:r>
            <a:r>
              <a:rPr lang="en-IN" sz="1400" dirty="0">
                <a:latin typeface="Times New Roman" panose="02020603050405020304" pitchFamily="18" charset="0"/>
                <a:cs typeface="Times New Roman" panose="02020603050405020304" pitchFamily="18" charset="0"/>
              </a:rPr>
              <a:t> import render, redirect, get_object_or_404</a:t>
            </a:r>
          </a:p>
          <a:p>
            <a:pPr marL="0" indent="0">
              <a:buNone/>
            </a:pPr>
            <a:r>
              <a:rPr lang="en-IN" sz="1400" dirty="0">
                <a:latin typeface="Times New Roman" panose="02020603050405020304" pitchFamily="18" charset="0"/>
                <a:cs typeface="Times New Roman" panose="02020603050405020304" pitchFamily="18" charset="0"/>
              </a:rPr>
              <a:t>import datetime</a:t>
            </a:r>
          </a:p>
          <a:p>
            <a:pPr marL="0" indent="0">
              <a:buNone/>
            </a:pPr>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openpyxl</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numpy</a:t>
            </a:r>
            <a:r>
              <a:rPr lang="en-IN" sz="1400" dirty="0">
                <a:latin typeface="Times New Roman" panose="02020603050405020304" pitchFamily="18" charset="0"/>
                <a:cs typeface="Times New Roman" panose="02020603050405020304" pitchFamily="18" charset="0"/>
              </a:rPr>
              <a:t> as np # linear algebra</a:t>
            </a:r>
          </a:p>
          <a:p>
            <a:pPr marL="0" indent="0">
              <a:buNone/>
            </a:pPr>
            <a:r>
              <a:rPr lang="en-IN" sz="1400" dirty="0">
                <a:latin typeface="Times New Roman" panose="02020603050405020304" pitchFamily="18" charset="0"/>
                <a:cs typeface="Times New Roman" panose="02020603050405020304" pitchFamily="18" charset="0"/>
              </a:rPr>
              <a:t>import pandas as pd # data processing, CSV file I/O (e.g. </a:t>
            </a:r>
            <a:r>
              <a:rPr lang="en-IN" sz="1400" dirty="0" err="1">
                <a:latin typeface="Times New Roman" panose="02020603050405020304" pitchFamily="18" charset="0"/>
                <a:cs typeface="Times New Roman" panose="02020603050405020304" pitchFamily="18" charset="0"/>
              </a:rPr>
              <a:t>pd.read_csv</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sklearn.feature_extraction.text</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CountVectorizer</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sklearn.tree</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DecisionTreeClassifier</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sklearn.ensemble</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VotingClassifier</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#model selection</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sklearn.metrics</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plot_confusion_matrix</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classification_report</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Remote_User.models</a:t>
            </a:r>
            <a:r>
              <a:rPr lang="en-IN" sz="1400" dirty="0">
                <a:latin typeface="Times New Roman" panose="02020603050405020304" pitchFamily="18" charset="0"/>
                <a:cs typeface="Times New Roman" panose="02020603050405020304" pitchFamily="18" charset="0"/>
              </a:rPr>
              <a:t> import ClientRegister_Model,predict_stress_detection,detection_ratio,detection_accuracy</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726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06AC1B-B1DF-4785-D895-76BDF97D05FE}"/>
              </a:ext>
            </a:extLst>
          </p:cNvPr>
          <p:cNvSpPr txBox="1"/>
          <p:nvPr/>
        </p:nvSpPr>
        <p:spPr>
          <a:xfrm>
            <a:off x="678000" y="351000"/>
            <a:ext cx="10836000" cy="6555641"/>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def login(request):</a:t>
            </a:r>
          </a:p>
          <a:p>
            <a:r>
              <a:rPr lang="en-IN" sz="1400" dirty="0">
                <a:latin typeface="Times New Roman" panose="02020603050405020304" pitchFamily="18" charset="0"/>
                <a:cs typeface="Times New Roman" panose="02020603050405020304" pitchFamily="18" charset="0"/>
              </a:rPr>
              <a:t>    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 == "POST" and 'submit1' in </a:t>
            </a:r>
            <a:r>
              <a:rPr lang="en-IN" sz="1400" dirty="0" err="1">
                <a:latin typeface="Times New Roman" panose="02020603050405020304" pitchFamily="18" charset="0"/>
                <a:cs typeface="Times New Roman" panose="02020603050405020304" pitchFamily="18" charset="0"/>
              </a:rPr>
              <a:t>request.POST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username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('username')</a:t>
            </a:r>
          </a:p>
          <a:p>
            <a:r>
              <a:rPr lang="en-IN" sz="1400" dirty="0">
                <a:latin typeface="Times New Roman" panose="02020603050405020304" pitchFamily="18" charset="0"/>
                <a:cs typeface="Times New Roman" panose="02020603050405020304" pitchFamily="18" charset="0"/>
              </a:rPr>
              <a:t>        password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        try:</a:t>
            </a:r>
          </a:p>
          <a:p>
            <a:r>
              <a:rPr lang="en-IN" sz="1400" dirty="0">
                <a:latin typeface="Times New Roman" panose="02020603050405020304" pitchFamily="18" charset="0"/>
                <a:cs typeface="Times New Roman" panose="02020603050405020304" pitchFamily="18" charset="0"/>
              </a:rPr>
              <a:t>            enter = </a:t>
            </a:r>
            <a:r>
              <a:rPr lang="en-IN" sz="1400" dirty="0" err="1">
                <a:latin typeface="Times New Roman" panose="02020603050405020304" pitchFamily="18" charset="0"/>
                <a:cs typeface="Times New Roman" panose="02020603050405020304" pitchFamily="18" charset="0"/>
              </a:rPr>
              <a:t>ClientRegister_Model.objects.get</a:t>
            </a:r>
            <a:r>
              <a:rPr lang="en-IN" sz="1400" dirty="0">
                <a:latin typeface="Times New Roman" panose="02020603050405020304" pitchFamily="18" charset="0"/>
                <a:cs typeface="Times New Roman" panose="02020603050405020304" pitchFamily="18" charset="0"/>
              </a:rPr>
              <a:t>(username=</a:t>
            </a:r>
            <a:r>
              <a:rPr lang="en-IN" sz="1400" dirty="0" err="1">
                <a:latin typeface="Times New Roman" panose="02020603050405020304" pitchFamily="18" charset="0"/>
                <a:cs typeface="Times New Roman" panose="02020603050405020304" pitchFamily="18" charset="0"/>
              </a:rPr>
              <a:t>username,password</a:t>
            </a:r>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request.session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userid</a:t>
            </a:r>
            <a:r>
              <a:rPr lang="en-IN" sz="1400" dirty="0">
                <a:latin typeface="Times New Roman" panose="02020603050405020304" pitchFamily="18" charset="0"/>
                <a:cs typeface="Times New Roman" panose="02020603050405020304" pitchFamily="18" charset="0"/>
              </a:rPr>
              <a:t>"] = enter.id</a:t>
            </a:r>
          </a:p>
          <a:p>
            <a:r>
              <a:rPr lang="en-IN" sz="1400" dirty="0">
                <a:latin typeface="Times New Roman" panose="02020603050405020304" pitchFamily="18" charset="0"/>
                <a:cs typeface="Times New Roman" panose="02020603050405020304" pitchFamily="18" charset="0"/>
              </a:rPr>
              <a:t>            return redirect('</a:t>
            </a:r>
            <a:r>
              <a:rPr lang="en-IN" sz="1400" dirty="0" err="1">
                <a:latin typeface="Times New Roman" panose="02020603050405020304" pitchFamily="18" charset="0"/>
                <a:cs typeface="Times New Roman" panose="02020603050405020304" pitchFamily="18" charset="0"/>
              </a:rPr>
              <a:t>ViewYourProfile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except:</a:t>
            </a:r>
          </a:p>
          <a:p>
            <a:r>
              <a:rPr lang="en-IN" sz="1400" dirty="0">
                <a:latin typeface="Times New Roman" panose="02020603050405020304" pitchFamily="18" charset="0"/>
                <a:cs typeface="Times New Roman" panose="02020603050405020304" pitchFamily="18" charset="0"/>
              </a:rPr>
              <a:t>            pass</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/login.html')</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Add_DataSet_Details</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/Add_DataSet_Details.html', {"</a:t>
            </a:r>
            <a:r>
              <a:rPr lang="en-IN" sz="1400" dirty="0" err="1">
                <a:latin typeface="Times New Roman" panose="02020603050405020304" pitchFamily="18" charset="0"/>
                <a:cs typeface="Times New Roman" panose="02020603050405020304" pitchFamily="18" charset="0"/>
              </a:rPr>
              <a:t>excel_data</a:t>
            </a:r>
            <a:r>
              <a:rPr lang="en-IN" sz="1400" dirty="0">
                <a:latin typeface="Times New Roman" panose="02020603050405020304" pitchFamily="18" charset="0"/>
                <a:cs typeface="Times New Roman" panose="02020603050405020304" pitchFamily="18" charset="0"/>
              </a:rPr>
              <a:t>": ''})</a:t>
            </a:r>
          </a:p>
          <a:p>
            <a:r>
              <a:rPr lang="en-IN" sz="1400" dirty="0">
                <a:latin typeface="Times New Roman" panose="02020603050405020304" pitchFamily="18" charset="0"/>
                <a:cs typeface="Times New Roman" panose="02020603050405020304" pitchFamily="18" charset="0"/>
              </a:rPr>
              <a:t>def Register1(request):</a:t>
            </a:r>
          </a:p>
          <a:p>
            <a:r>
              <a:rPr lang="en-IN" sz="1400" dirty="0">
                <a:latin typeface="Times New Roman" panose="02020603050405020304" pitchFamily="18" charset="0"/>
                <a:cs typeface="Times New Roman" panose="02020603050405020304" pitchFamily="18" charset="0"/>
              </a:rPr>
              <a:t>    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 == "POST":</a:t>
            </a:r>
          </a:p>
          <a:p>
            <a:r>
              <a:rPr lang="en-IN" sz="1400" dirty="0">
                <a:latin typeface="Times New Roman" panose="02020603050405020304" pitchFamily="18" charset="0"/>
                <a:cs typeface="Times New Roman" panose="02020603050405020304" pitchFamily="18" charset="0"/>
              </a:rPr>
              <a:t>        username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('username')</a:t>
            </a:r>
          </a:p>
          <a:p>
            <a:r>
              <a:rPr lang="en-IN" sz="1400" dirty="0">
                <a:latin typeface="Times New Roman" panose="02020603050405020304" pitchFamily="18" charset="0"/>
                <a:cs typeface="Times New Roman" panose="02020603050405020304" pitchFamily="18" charset="0"/>
              </a:rPr>
              <a:t>        email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('email')</a:t>
            </a:r>
          </a:p>
          <a:p>
            <a:r>
              <a:rPr lang="en-IN" sz="1400" dirty="0">
                <a:latin typeface="Times New Roman" panose="02020603050405020304" pitchFamily="18" charset="0"/>
                <a:cs typeface="Times New Roman" panose="02020603050405020304" pitchFamily="18" charset="0"/>
              </a:rPr>
              <a:t>        password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phoneno</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phoneno</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country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('country')</a:t>
            </a:r>
          </a:p>
          <a:p>
            <a:r>
              <a:rPr lang="en-IN" sz="1400" dirty="0">
                <a:latin typeface="Times New Roman" panose="02020603050405020304" pitchFamily="18" charset="0"/>
                <a:cs typeface="Times New Roman" panose="02020603050405020304" pitchFamily="18" charset="0"/>
              </a:rPr>
              <a:t>        state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('state')</a:t>
            </a:r>
          </a:p>
          <a:p>
            <a:r>
              <a:rPr lang="en-IN" sz="1400" dirty="0">
                <a:latin typeface="Times New Roman" panose="02020603050405020304" pitchFamily="18" charset="0"/>
                <a:cs typeface="Times New Roman" panose="02020603050405020304" pitchFamily="18" charset="0"/>
              </a:rPr>
              <a:t>        city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('city')</a:t>
            </a:r>
          </a:p>
          <a:p>
            <a:r>
              <a:rPr lang="en-IN" sz="1400" dirty="0">
                <a:latin typeface="Times New Roman" panose="02020603050405020304" pitchFamily="18" charset="0"/>
                <a:cs typeface="Times New Roman" panose="02020603050405020304" pitchFamily="18" charset="0"/>
              </a:rPr>
              <a:t>        address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('address')</a:t>
            </a:r>
          </a:p>
          <a:p>
            <a:r>
              <a:rPr lang="en-IN" sz="1400" dirty="0">
                <a:latin typeface="Times New Roman" panose="02020603050405020304" pitchFamily="18" charset="0"/>
                <a:cs typeface="Times New Roman" panose="02020603050405020304" pitchFamily="18" charset="0"/>
              </a:rPr>
              <a:t>        gender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('gender')</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ClientRegister_Model.objects.create</a:t>
            </a:r>
            <a:r>
              <a:rPr lang="en-IN" sz="1400" dirty="0">
                <a:latin typeface="Times New Roman" panose="02020603050405020304" pitchFamily="18" charset="0"/>
                <a:cs typeface="Times New Roman" panose="02020603050405020304" pitchFamily="18" charset="0"/>
              </a:rPr>
              <a:t>(username=username, email=email, password=password, </a:t>
            </a:r>
            <a:r>
              <a:rPr lang="en-IN" sz="1400" dirty="0" err="1">
                <a:latin typeface="Times New Roman" panose="02020603050405020304" pitchFamily="18" charset="0"/>
                <a:cs typeface="Times New Roman" panose="02020603050405020304" pitchFamily="18" charset="0"/>
              </a:rPr>
              <a:t>phoneno</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phoneno</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country=country, state=state, city=city, address=address, gender=gender)</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"Registered Successfully"</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/Register1.html', {'object':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else:</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/Register1.html')</a:t>
            </a:r>
          </a:p>
        </p:txBody>
      </p:sp>
    </p:spTree>
    <p:extLst>
      <p:ext uri="{BB962C8B-B14F-4D97-AF65-F5344CB8AC3E}">
        <p14:creationId xmlns:p14="http://schemas.microsoft.com/office/powerpoint/2010/main" val="373572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9477-43C3-8F41-FE4C-81874DA402E6}"/>
              </a:ext>
            </a:extLst>
          </p:cNvPr>
          <p:cNvSpPr>
            <a:spLocks noGrp="1"/>
          </p:cNvSpPr>
          <p:nvPr>
            <p:ph type="title" idx="4294967295"/>
          </p:nvPr>
        </p:nvSpPr>
        <p:spPr>
          <a:xfrm>
            <a:off x="0" y="0"/>
            <a:ext cx="12192000" cy="866775"/>
          </a:xfrm>
        </p:spPr>
        <p:txBody>
          <a:bodyPr/>
          <a:lstStyle/>
          <a:p>
            <a:r>
              <a:rPr lang="en-US" dirty="0">
                <a:solidFill>
                  <a:schemeClr val="tx1"/>
                </a:solidFill>
                <a:latin typeface="Times New Roman" panose="02020603050405020304" pitchFamily="18" charset="0"/>
                <a:cs typeface="Times New Roman" panose="02020603050405020304" pitchFamily="18" charset="0"/>
              </a:rPr>
              <a:t>CONTENTS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181E13-4AF5-BEE7-2928-9998CF795D64}"/>
              </a:ext>
            </a:extLst>
          </p:cNvPr>
          <p:cNvSpPr>
            <a:spLocks noGrp="1"/>
          </p:cNvSpPr>
          <p:nvPr>
            <p:ph idx="4294967295"/>
          </p:nvPr>
        </p:nvSpPr>
        <p:spPr>
          <a:xfrm>
            <a:off x="494674" y="1055688"/>
            <a:ext cx="10948025" cy="4705350"/>
          </a:xfrm>
        </p:spPr>
        <p:txBody>
          <a:bodyPr>
            <a:noAutofit/>
          </a:bodyPr>
          <a:lstStyle/>
          <a:p>
            <a:pPr marL="469900" indent="-457200" algn="just">
              <a:spcBef>
                <a:spcPts val="1080"/>
              </a:spcBef>
              <a:buClr>
                <a:schemeClr val="bg2">
                  <a:lumMod val="10000"/>
                </a:schemeClr>
              </a:buClr>
              <a:buSzPct val="100000"/>
              <a:buFont typeface="+mj-lt"/>
              <a:buAutoNum type="arabicPeriod"/>
              <a:tabLst>
                <a:tab pos="354965" algn="l"/>
              </a:tabLst>
            </a:pPr>
            <a:r>
              <a:rPr lang="en-IN" sz="1400" kern="1200" spc="-10" dirty="0">
                <a:solidFill>
                  <a:schemeClr val="tx1"/>
                </a:solidFill>
                <a:effectLst/>
                <a:latin typeface="Times New Roman" panose="02020603050405020304" pitchFamily="18" charset="0"/>
                <a:ea typeface="+mn-ea"/>
                <a:cs typeface="Times New Roman" panose="02020603050405020304" pitchFamily="18" charset="0"/>
              </a:rPr>
              <a:t>Abstract</a:t>
            </a:r>
            <a:endParaRPr lang="en-IN" sz="1400" spc="-10" dirty="0">
              <a:solidFill>
                <a:schemeClr val="tx1"/>
              </a:solidFill>
              <a:latin typeface="Times New Roman" panose="02020603050405020304"/>
              <a:cs typeface="Times New Roman" panose="02020603050405020304"/>
            </a:endParaRPr>
          </a:p>
          <a:p>
            <a:pPr marL="469900" indent="-457200" algn="just">
              <a:spcBef>
                <a:spcPts val="1080"/>
              </a:spcBef>
              <a:buClr>
                <a:schemeClr val="bg2">
                  <a:lumMod val="10000"/>
                </a:schemeClr>
              </a:buClr>
              <a:buSzPct val="100000"/>
              <a:buFont typeface="+mj-lt"/>
              <a:buAutoNum type="arabicPeriod"/>
              <a:tabLst>
                <a:tab pos="354965" algn="l"/>
              </a:tabLst>
            </a:pPr>
            <a:r>
              <a:rPr lang="en-IN" sz="1400" kern="1200" spc="-10" dirty="0">
                <a:solidFill>
                  <a:schemeClr val="tx1"/>
                </a:solidFill>
                <a:effectLst/>
                <a:latin typeface="Times New Roman" panose="02020603050405020304" pitchFamily="18" charset="0"/>
                <a:ea typeface="+mn-ea"/>
                <a:cs typeface="Times New Roman" panose="02020603050405020304" pitchFamily="18" charset="0"/>
              </a:rPr>
              <a:t>Introduction </a:t>
            </a:r>
            <a:endParaRPr lang="en-IN" sz="1400" dirty="0">
              <a:solidFill>
                <a:schemeClr val="tx1"/>
              </a:solidFill>
              <a:latin typeface="Times New Roman" panose="02020603050405020304"/>
              <a:cs typeface="Times New Roman" panose="02020603050405020304"/>
            </a:endParaRPr>
          </a:p>
          <a:p>
            <a:pPr marL="469900" indent="-457200" algn="just">
              <a:spcBef>
                <a:spcPts val="1080"/>
              </a:spcBef>
              <a:buClr>
                <a:schemeClr val="bg2">
                  <a:lumMod val="10000"/>
                </a:schemeClr>
              </a:buClr>
              <a:buSzPct val="100000"/>
              <a:buFont typeface="+mj-lt"/>
              <a:buAutoNum type="arabicPeriod"/>
              <a:tabLst>
                <a:tab pos="354965" algn="l"/>
              </a:tabLst>
            </a:pPr>
            <a:r>
              <a:rPr lang="en-IN" sz="1400" dirty="0">
                <a:solidFill>
                  <a:schemeClr val="tx1"/>
                </a:solidFill>
                <a:latin typeface="Times New Roman" panose="02020603050405020304"/>
                <a:cs typeface="Times New Roman" panose="02020603050405020304"/>
              </a:rPr>
              <a:t>Existing</a:t>
            </a:r>
            <a:r>
              <a:rPr lang="en-IN" sz="1400" spc="-45" dirty="0">
                <a:solidFill>
                  <a:schemeClr val="tx1"/>
                </a:solidFill>
                <a:latin typeface="Times New Roman" panose="02020603050405020304"/>
                <a:cs typeface="Times New Roman" panose="02020603050405020304"/>
              </a:rPr>
              <a:t> </a:t>
            </a:r>
            <a:r>
              <a:rPr lang="en-IN" sz="1400" dirty="0">
                <a:solidFill>
                  <a:schemeClr val="tx1"/>
                </a:solidFill>
                <a:latin typeface="Times New Roman" panose="02020603050405020304"/>
                <a:cs typeface="Times New Roman" panose="02020603050405020304"/>
              </a:rPr>
              <a:t>System</a:t>
            </a:r>
            <a:r>
              <a:rPr lang="en-IN" sz="1400" spc="-40" dirty="0">
                <a:solidFill>
                  <a:schemeClr val="tx1"/>
                </a:solidFill>
                <a:latin typeface="Times New Roman" panose="02020603050405020304"/>
                <a:cs typeface="Times New Roman" panose="02020603050405020304"/>
              </a:rPr>
              <a:t> </a:t>
            </a:r>
          </a:p>
          <a:p>
            <a:pPr marL="469900" indent="-457200" algn="just">
              <a:spcBef>
                <a:spcPts val="1080"/>
              </a:spcBef>
              <a:buClr>
                <a:schemeClr val="bg2">
                  <a:lumMod val="10000"/>
                </a:schemeClr>
              </a:buClr>
              <a:buSzPct val="100000"/>
              <a:buFont typeface="+mj-lt"/>
              <a:buAutoNum type="arabicPeriod"/>
              <a:tabLst>
                <a:tab pos="354965" algn="l"/>
              </a:tabLst>
            </a:pPr>
            <a:r>
              <a:rPr lang="en-IN" sz="1400" dirty="0">
                <a:solidFill>
                  <a:schemeClr val="tx1"/>
                </a:solidFill>
                <a:latin typeface="Times New Roman" panose="02020603050405020304"/>
                <a:cs typeface="Times New Roman" panose="02020603050405020304"/>
              </a:rPr>
              <a:t>Disadvantages</a:t>
            </a:r>
            <a:r>
              <a:rPr lang="en-IN" sz="1400" spc="-40" dirty="0">
                <a:solidFill>
                  <a:schemeClr val="tx1"/>
                </a:solidFill>
                <a:latin typeface="Times New Roman" panose="02020603050405020304"/>
                <a:cs typeface="Times New Roman" panose="02020603050405020304"/>
              </a:rPr>
              <a:t> </a:t>
            </a:r>
            <a:r>
              <a:rPr lang="en-IN" sz="1400" dirty="0">
                <a:solidFill>
                  <a:schemeClr val="tx1"/>
                </a:solidFill>
                <a:latin typeface="Times New Roman" panose="02020603050405020304"/>
                <a:cs typeface="Times New Roman" panose="02020603050405020304"/>
              </a:rPr>
              <a:t>of</a:t>
            </a:r>
            <a:r>
              <a:rPr lang="en-IN" sz="1400" spc="-30" dirty="0">
                <a:solidFill>
                  <a:schemeClr val="tx1"/>
                </a:solidFill>
                <a:latin typeface="Times New Roman" panose="02020603050405020304"/>
                <a:cs typeface="Times New Roman" panose="02020603050405020304"/>
              </a:rPr>
              <a:t> </a:t>
            </a:r>
            <a:r>
              <a:rPr lang="en-IN" sz="1400" dirty="0">
                <a:solidFill>
                  <a:schemeClr val="tx1"/>
                </a:solidFill>
                <a:latin typeface="Times New Roman" panose="02020603050405020304"/>
                <a:cs typeface="Times New Roman" panose="02020603050405020304"/>
              </a:rPr>
              <a:t>Existing</a:t>
            </a:r>
            <a:r>
              <a:rPr lang="en-IN" sz="1400" spc="-35" dirty="0">
                <a:solidFill>
                  <a:schemeClr val="tx1"/>
                </a:solidFill>
                <a:latin typeface="Times New Roman" panose="02020603050405020304"/>
                <a:cs typeface="Times New Roman" panose="02020603050405020304"/>
              </a:rPr>
              <a:t> </a:t>
            </a:r>
            <a:r>
              <a:rPr lang="en-IN" sz="1400" spc="-10" dirty="0">
                <a:solidFill>
                  <a:schemeClr val="tx1"/>
                </a:solidFill>
                <a:latin typeface="Times New Roman" panose="02020603050405020304"/>
                <a:cs typeface="Times New Roman" panose="02020603050405020304"/>
              </a:rPr>
              <a:t>System</a:t>
            </a:r>
            <a:endParaRPr lang="en-IN" sz="1400" dirty="0">
              <a:solidFill>
                <a:schemeClr val="tx1"/>
              </a:solidFill>
              <a:latin typeface="Times New Roman" panose="02020603050405020304"/>
              <a:cs typeface="Times New Roman" panose="02020603050405020304"/>
            </a:endParaRPr>
          </a:p>
          <a:p>
            <a:pPr marL="469900" marR="509270" indent="-457200" algn="just">
              <a:buClr>
                <a:schemeClr val="bg2">
                  <a:lumMod val="10000"/>
                </a:schemeClr>
              </a:buClr>
              <a:buSzPct val="100000"/>
              <a:buFont typeface="+mj-lt"/>
              <a:buAutoNum type="arabicPeriod"/>
              <a:tabLst>
                <a:tab pos="355600" algn="l"/>
              </a:tabLst>
            </a:pPr>
            <a:r>
              <a:rPr lang="en-IN" sz="1400" dirty="0">
                <a:solidFill>
                  <a:schemeClr val="tx1"/>
                </a:solidFill>
                <a:latin typeface="Times New Roman" panose="02020603050405020304"/>
                <a:cs typeface="Times New Roman" panose="02020603050405020304"/>
              </a:rPr>
              <a:t>Proposed</a:t>
            </a:r>
            <a:r>
              <a:rPr lang="en-IN" sz="1400" spc="-35" dirty="0">
                <a:solidFill>
                  <a:schemeClr val="tx1"/>
                </a:solidFill>
                <a:latin typeface="Times New Roman" panose="02020603050405020304"/>
                <a:cs typeface="Times New Roman" panose="02020603050405020304"/>
              </a:rPr>
              <a:t> </a:t>
            </a:r>
            <a:r>
              <a:rPr lang="en-IN" sz="1400" dirty="0">
                <a:solidFill>
                  <a:schemeClr val="tx1"/>
                </a:solidFill>
                <a:latin typeface="Times New Roman" panose="02020603050405020304"/>
                <a:cs typeface="Times New Roman" panose="02020603050405020304"/>
              </a:rPr>
              <a:t>System</a:t>
            </a:r>
            <a:r>
              <a:rPr lang="en-IN" sz="1400" spc="-60" dirty="0">
                <a:solidFill>
                  <a:schemeClr val="tx1"/>
                </a:solidFill>
                <a:latin typeface="Times New Roman" panose="02020603050405020304"/>
                <a:cs typeface="Times New Roman" panose="02020603050405020304"/>
              </a:rPr>
              <a:t> </a:t>
            </a:r>
          </a:p>
          <a:p>
            <a:pPr marL="469900" marR="509270" indent="-457200" algn="just">
              <a:buClr>
                <a:schemeClr val="bg2">
                  <a:lumMod val="10000"/>
                </a:schemeClr>
              </a:buClr>
              <a:buSzPct val="100000"/>
              <a:buFont typeface="+mj-lt"/>
              <a:buAutoNum type="arabicPeriod"/>
              <a:tabLst>
                <a:tab pos="355600" algn="l"/>
              </a:tabLst>
            </a:pPr>
            <a:r>
              <a:rPr lang="en-IN" sz="1400" dirty="0">
                <a:solidFill>
                  <a:schemeClr val="tx1"/>
                </a:solidFill>
                <a:latin typeface="Times New Roman" panose="02020603050405020304"/>
                <a:cs typeface="Times New Roman" panose="02020603050405020304"/>
              </a:rPr>
              <a:t>Advantages</a:t>
            </a:r>
            <a:r>
              <a:rPr lang="en-IN" sz="1400" spc="-50" dirty="0">
                <a:solidFill>
                  <a:schemeClr val="tx1"/>
                </a:solidFill>
                <a:latin typeface="Times New Roman" panose="02020603050405020304"/>
                <a:cs typeface="Times New Roman" panose="02020603050405020304"/>
              </a:rPr>
              <a:t> </a:t>
            </a:r>
            <a:r>
              <a:rPr lang="en-IN" sz="1400" dirty="0">
                <a:solidFill>
                  <a:schemeClr val="tx1"/>
                </a:solidFill>
                <a:latin typeface="Times New Roman" panose="02020603050405020304"/>
                <a:cs typeface="Times New Roman" panose="02020603050405020304"/>
              </a:rPr>
              <a:t>of</a:t>
            </a:r>
            <a:r>
              <a:rPr lang="en-IN" sz="1400" spc="-35" dirty="0">
                <a:solidFill>
                  <a:schemeClr val="tx1"/>
                </a:solidFill>
                <a:latin typeface="Times New Roman" panose="02020603050405020304"/>
                <a:cs typeface="Times New Roman" panose="02020603050405020304"/>
              </a:rPr>
              <a:t> </a:t>
            </a:r>
            <a:r>
              <a:rPr lang="en-IN" sz="1400" spc="-10" dirty="0">
                <a:solidFill>
                  <a:schemeClr val="tx1"/>
                </a:solidFill>
                <a:latin typeface="Times New Roman" panose="02020603050405020304"/>
                <a:cs typeface="Times New Roman" panose="02020603050405020304"/>
              </a:rPr>
              <a:t>Proposed System</a:t>
            </a:r>
            <a:endParaRPr lang="en-IN" sz="1400" dirty="0">
              <a:solidFill>
                <a:schemeClr val="tx1"/>
              </a:solidFill>
              <a:latin typeface="Times New Roman" panose="02020603050405020304"/>
              <a:cs typeface="Times New Roman" panose="02020603050405020304"/>
            </a:endParaRPr>
          </a:p>
          <a:p>
            <a:pPr marL="469900" indent="-457200" algn="just">
              <a:spcBef>
                <a:spcPts val="1080"/>
              </a:spcBef>
              <a:buClr>
                <a:schemeClr val="bg2">
                  <a:lumMod val="10000"/>
                </a:schemeClr>
              </a:buClr>
              <a:buSzPct val="100000"/>
              <a:buFont typeface="+mj-lt"/>
              <a:buAutoNum type="arabicPeriod"/>
              <a:tabLst>
                <a:tab pos="354965" algn="l"/>
              </a:tabLst>
            </a:pPr>
            <a:r>
              <a:rPr lang="en-IN" sz="1400" dirty="0">
                <a:solidFill>
                  <a:schemeClr val="tx1"/>
                </a:solidFill>
                <a:latin typeface="Times New Roman" panose="02020603050405020304"/>
                <a:cs typeface="Times New Roman" panose="02020603050405020304"/>
              </a:rPr>
              <a:t>System</a:t>
            </a:r>
            <a:r>
              <a:rPr lang="en-IN" sz="1400" spc="-20" dirty="0">
                <a:solidFill>
                  <a:schemeClr val="tx1"/>
                </a:solidFill>
                <a:latin typeface="Times New Roman" panose="02020603050405020304"/>
                <a:cs typeface="Times New Roman" panose="02020603050405020304"/>
              </a:rPr>
              <a:t> </a:t>
            </a:r>
            <a:r>
              <a:rPr lang="en-IN" sz="1400" spc="-10" dirty="0">
                <a:solidFill>
                  <a:schemeClr val="tx1"/>
                </a:solidFill>
                <a:latin typeface="Times New Roman" panose="02020603050405020304"/>
                <a:cs typeface="Times New Roman" panose="02020603050405020304"/>
              </a:rPr>
              <a:t>Requirements</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Novelty</a:t>
            </a:r>
            <a:endParaRPr lang="en-IN" sz="1400" dirty="0">
              <a:solidFill>
                <a:schemeClr val="tx1"/>
              </a:solidFill>
              <a:latin typeface="Times New Roman" panose="02020603050405020304"/>
              <a:cs typeface="Times New Roman" panose="02020603050405020304"/>
            </a:endParaRPr>
          </a:p>
          <a:p>
            <a:pPr marL="469900" indent="-457200" algn="just">
              <a:spcBef>
                <a:spcPts val="1085"/>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System</a:t>
            </a:r>
            <a:r>
              <a:rPr lang="en-IN" sz="1400" spc="-80" dirty="0">
                <a:solidFill>
                  <a:schemeClr val="tx1"/>
                </a:solidFill>
                <a:latin typeface="Times New Roman" panose="02020603050405020304"/>
                <a:cs typeface="Times New Roman" panose="02020603050405020304"/>
              </a:rPr>
              <a:t> </a:t>
            </a:r>
            <a:r>
              <a:rPr lang="en-IN" sz="1400" spc="-10" dirty="0">
                <a:solidFill>
                  <a:schemeClr val="tx1"/>
                </a:solidFill>
                <a:latin typeface="Times New Roman" panose="02020603050405020304"/>
                <a:cs typeface="Times New Roman" panose="02020603050405020304"/>
              </a:rPr>
              <a:t>Architecture</a:t>
            </a:r>
          </a:p>
          <a:p>
            <a:pPr marL="469900" indent="-457200" algn="just">
              <a:spcBef>
                <a:spcPts val="1085"/>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Modules</a:t>
            </a:r>
            <a:endParaRPr lang="en-IN" sz="1400" dirty="0">
              <a:solidFill>
                <a:schemeClr val="tx1"/>
              </a:solidFill>
              <a:latin typeface="Times New Roman" panose="02020603050405020304"/>
              <a:cs typeface="Times New Roman" panose="02020603050405020304"/>
            </a:endParaRPr>
          </a:p>
          <a:p>
            <a:pPr marL="469900" indent="-457200" algn="just">
              <a:spcBef>
                <a:spcPts val="1080"/>
              </a:spcBef>
              <a:buClr>
                <a:schemeClr val="bg2">
                  <a:lumMod val="10000"/>
                </a:schemeClr>
              </a:buClr>
              <a:buSzPct val="100000"/>
              <a:buFont typeface="+mj-lt"/>
              <a:buAutoNum type="arabicPeriod"/>
              <a:tabLst>
                <a:tab pos="354965" algn="l"/>
              </a:tabLst>
            </a:pPr>
            <a:r>
              <a:rPr lang="en-IN" sz="1400" dirty="0">
                <a:solidFill>
                  <a:schemeClr val="tx1"/>
                </a:solidFill>
                <a:latin typeface="Times New Roman" panose="02020603050405020304"/>
                <a:cs typeface="Times New Roman" panose="02020603050405020304"/>
              </a:rPr>
              <a:t>UML</a:t>
            </a:r>
            <a:r>
              <a:rPr lang="en-IN" sz="1400" spc="-90" dirty="0">
                <a:solidFill>
                  <a:schemeClr val="tx1"/>
                </a:solidFill>
                <a:latin typeface="Times New Roman" panose="02020603050405020304"/>
                <a:cs typeface="Times New Roman" panose="02020603050405020304"/>
              </a:rPr>
              <a:t> </a:t>
            </a:r>
            <a:r>
              <a:rPr lang="en-IN" sz="1400" spc="-10" dirty="0">
                <a:solidFill>
                  <a:schemeClr val="tx1"/>
                </a:solidFill>
                <a:latin typeface="Times New Roman" panose="02020603050405020304"/>
                <a:cs typeface="Times New Roman" panose="02020603050405020304"/>
              </a:rPr>
              <a:t>Diagrams</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Sample Code</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Results</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Conclusion</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Future Scope</a:t>
            </a:r>
          </a:p>
          <a:p>
            <a:pPr marL="469900" indent="-457200" algn="just">
              <a:spcBef>
                <a:spcPts val="1080"/>
              </a:spcBef>
              <a:buClr>
                <a:schemeClr val="bg2">
                  <a:lumMod val="10000"/>
                </a:schemeClr>
              </a:buClr>
              <a:buSzPct val="100000"/>
              <a:buFont typeface="+mj-lt"/>
              <a:buAutoNum type="arabicPeriod"/>
              <a:tabLst>
                <a:tab pos="354965" algn="l"/>
              </a:tabLst>
            </a:pPr>
            <a:r>
              <a:rPr lang="en-IN" sz="1400" spc="-10" dirty="0">
                <a:solidFill>
                  <a:schemeClr val="tx1"/>
                </a:solidFill>
                <a:latin typeface="Times New Roman" panose="02020603050405020304"/>
                <a:cs typeface="Times New Roman" panose="02020603050405020304"/>
              </a:rPr>
              <a:t>References</a:t>
            </a:r>
          </a:p>
        </p:txBody>
      </p:sp>
    </p:spTree>
    <p:extLst>
      <p:ext uri="{BB962C8B-B14F-4D97-AF65-F5344CB8AC3E}">
        <p14:creationId xmlns:p14="http://schemas.microsoft.com/office/powerpoint/2010/main" val="3530839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5CD72D-D84E-8A51-89BE-99EAB0A0934C}"/>
              </a:ext>
            </a:extLst>
          </p:cNvPr>
          <p:cNvSpPr txBox="1"/>
          <p:nvPr/>
        </p:nvSpPr>
        <p:spPr>
          <a:xfrm>
            <a:off x="308920" y="0"/>
            <a:ext cx="10286484" cy="6894195"/>
          </a:xfrm>
          <a:prstGeom prst="rect">
            <a:avLst/>
          </a:prstGeom>
          <a:noFill/>
        </p:spPr>
        <p:txBody>
          <a:bodyPr wrap="square">
            <a:spAutoFit/>
          </a:bodyPr>
          <a:lstStyle/>
          <a:p>
            <a:r>
              <a:rPr lang="en-IN" sz="1300" dirty="0">
                <a:latin typeface="Times New Roman" panose="02020603050405020304" pitchFamily="18" charset="0"/>
                <a:cs typeface="Times New Roman" panose="02020603050405020304" pitchFamily="18" charset="0"/>
              </a:rPr>
              <a:t>def </a:t>
            </a:r>
            <a:r>
              <a:rPr lang="en-IN" sz="1300" dirty="0" err="1">
                <a:latin typeface="Times New Roman" panose="02020603050405020304" pitchFamily="18" charset="0"/>
                <a:cs typeface="Times New Roman" panose="02020603050405020304" pitchFamily="18" charset="0"/>
              </a:rPr>
              <a:t>ViewYourProfile</a:t>
            </a:r>
            <a:r>
              <a:rPr lang="en-IN" sz="1300" dirty="0">
                <a:latin typeface="Times New Roman" panose="02020603050405020304" pitchFamily="18" charset="0"/>
                <a:cs typeface="Times New Roman" panose="02020603050405020304" pitchFamily="18" charset="0"/>
              </a:rPr>
              <a:t>(request):</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userid</a:t>
            </a:r>
            <a:r>
              <a:rPr lang="en-IN" sz="1300" dirty="0">
                <a:latin typeface="Times New Roman" panose="02020603050405020304" pitchFamily="18" charset="0"/>
                <a:cs typeface="Times New Roman" panose="02020603050405020304" pitchFamily="18" charset="0"/>
              </a:rPr>
              <a:t> = </a:t>
            </a:r>
            <a:r>
              <a:rPr lang="en-IN" sz="1300" dirty="0" err="1">
                <a:latin typeface="Times New Roman" panose="02020603050405020304" pitchFamily="18" charset="0"/>
                <a:cs typeface="Times New Roman" panose="02020603050405020304" pitchFamily="18" charset="0"/>
              </a:rPr>
              <a:t>request.session</a:t>
            </a:r>
            <a:r>
              <a:rPr lang="en-IN" sz="1300" dirty="0">
                <a:latin typeface="Times New Roman" panose="02020603050405020304" pitchFamily="18" charset="0"/>
                <a:cs typeface="Times New Roman" panose="02020603050405020304" pitchFamily="18" charset="0"/>
              </a:rPr>
              <a:t>['</a:t>
            </a:r>
            <a:r>
              <a:rPr lang="en-IN" sz="1300" dirty="0" err="1">
                <a:latin typeface="Times New Roman" panose="02020603050405020304" pitchFamily="18" charset="0"/>
                <a:cs typeface="Times New Roman" panose="02020603050405020304" pitchFamily="18" charset="0"/>
              </a:rPr>
              <a:t>userid</a:t>
            </a:r>
            <a:r>
              <a:rPr lang="en-IN" sz="1300" dirty="0">
                <a:latin typeface="Times New Roman" panose="02020603050405020304" pitchFamily="18" charset="0"/>
                <a:cs typeface="Times New Roman" panose="02020603050405020304" pitchFamily="18" charset="0"/>
              </a:rPr>
              <a:t>']</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obj</a:t>
            </a:r>
            <a:r>
              <a:rPr lang="en-IN" sz="1300" dirty="0">
                <a:latin typeface="Times New Roman" panose="02020603050405020304" pitchFamily="18" charset="0"/>
                <a:cs typeface="Times New Roman" panose="02020603050405020304" pitchFamily="18" charset="0"/>
              </a:rPr>
              <a:t> = </a:t>
            </a:r>
            <a:r>
              <a:rPr lang="en-IN" sz="1300" dirty="0" err="1">
                <a:latin typeface="Times New Roman" panose="02020603050405020304" pitchFamily="18" charset="0"/>
                <a:cs typeface="Times New Roman" panose="02020603050405020304" pitchFamily="18" charset="0"/>
              </a:rPr>
              <a:t>ClientRegister_Model.objects.get</a:t>
            </a:r>
            <a:r>
              <a:rPr lang="en-IN" sz="1300" dirty="0">
                <a:latin typeface="Times New Roman" panose="02020603050405020304" pitchFamily="18" charset="0"/>
                <a:cs typeface="Times New Roman" panose="02020603050405020304" pitchFamily="18" charset="0"/>
              </a:rPr>
              <a:t>(id= </a:t>
            </a:r>
            <a:r>
              <a:rPr lang="en-IN" sz="1300" dirty="0" err="1">
                <a:latin typeface="Times New Roman" panose="02020603050405020304" pitchFamily="18" charset="0"/>
                <a:cs typeface="Times New Roman" panose="02020603050405020304" pitchFamily="18" charset="0"/>
              </a:rPr>
              <a:t>userid</a:t>
            </a:r>
            <a:r>
              <a:rPr lang="en-IN" sz="1300" dirty="0">
                <a:latin typeface="Times New Roman" panose="02020603050405020304" pitchFamily="18" charset="0"/>
                <a:cs typeface="Times New Roman" panose="02020603050405020304" pitchFamily="18" charset="0"/>
              </a:rPr>
              <a:t>)</a:t>
            </a:r>
          </a:p>
          <a:p>
            <a:r>
              <a:rPr lang="en-IN" sz="1300" dirty="0">
                <a:latin typeface="Times New Roman" panose="02020603050405020304" pitchFamily="18" charset="0"/>
                <a:cs typeface="Times New Roman" panose="02020603050405020304" pitchFamily="18" charset="0"/>
              </a:rPr>
              <a:t>    return render(request,'</a:t>
            </a:r>
            <a:r>
              <a:rPr lang="en-IN" sz="1300" dirty="0" err="1">
                <a:latin typeface="Times New Roman" panose="02020603050405020304" pitchFamily="18" charset="0"/>
                <a:cs typeface="Times New Roman" panose="02020603050405020304" pitchFamily="18" charset="0"/>
              </a:rPr>
              <a:t>RUser</a:t>
            </a:r>
            <a:r>
              <a:rPr lang="en-IN" sz="1300" dirty="0">
                <a:latin typeface="Times New Roman" panose="02020603050405020304" pitchFamily="18" charset="0"/>
                <a:cs typeface="Times New Roman" panose="02020603050405020304" pitchFamily="18" charset="0"/>
              </a:rPr>
              <a:t>/ViewYourProfile.html',{'object':</a:t>
            </a:r>
            <a:r>
              <a:rPr lang="en-IN" sz="1300" dirty="0" err="1">
                <a:latin typeface="Times New Roman" panose="02020603050405020304" pitchFamily="18" charset="0"/>
                <a:cs typeface="Times New Roman" panose="02020603050405020304" pitchFamily="18" charset="0"/>
              </a:rPr>
              <a:t>obj</a:t>
            </a:r>
            <a:r>
              <a:rPr lang="en-IN" sz="1300" dirty="0">
                <a:latin typeface="Times New Roman" panose="02020603050405020304" pitchFamily="18" charset="0"/>
                <a:cs typeface="Times New Roman" panose="02020603050405020304" pitchFamily="18" charset="0"/>
              </a:rPr>
              <a:t>})</a:t>
            </a:r>
          </a:p>
          <a:p>
            <a:r>
              <a:rPr lang="en-IN" sz="1300" dirty="0">
                <a:latin typeface="Times New Roman" panose="02020603050405020304" pitchFamily="18" charset="0"/>
                <a:cs typeface="Times New Roman" panose="02020603050405020304" pitchFamily="18" charset="0"/>
              </a:rPr>
              <a:t>def </a:t>
            </a:r>
            <a:r>
              <a:rPr lang="en-IN" sz="1300" dirty="0" err="1">
                <a:latin typeface="Times New Roman" panose="02020603050405020304" pitchFamily="18" charset="0"/>
                <a:cs typeface="Times New Roman" panose="02020603050405020304" pitchFamily="18" charset="0"/>
              </a:rPr>
              <a:t>Predict_Stress_Detection</a:t>
            </a:r>
            <a:r>
              <a:rPr lang="en-IN" sz="1300" dirty="0">
                <a:latin typeface="Times New Roman" panose="02020603050405020304" pitchFamily="18" charset="0"/>
                <a:cs typeface="Times New Roman" panose="02020603050405020304" pitchFamily="18" charset="0"/>
              </a:rPr>
              <a:t>(request):</a:t>
            </a:r>
          </a:p>
          <a:p>
            <a:r>
              <a:rPr lang="en-IN" sz="1300" dirty="0">
                <a:latin typeface="Times New Roman" panose="02020603050405020304" pitchFamily="18" charset="0"/>
                <a:cs typeface="Times New Roman" panose="02020603050405020304" pitchFamily="18" charset="0"/>
              </a:rPr>
              <a:t>    if </a:t>
            </a:r>
            <a:r>
              <a:rPr lang="en-IN" sz="1300" dirty="0" err="1">
                <a:latin typeface="Times New Roman" panose="02020603050405020304" pitchFamily="18" charset="0"/>
                <a:cs typeface="Times New Roman" panose="02020603050405020304" pitchFamily="18" charset="0"/>
              </a:rPr>
              <a:t>request.method</a:t>
            </a:r>
            <a:r>
              <a:rPr lang="en-IN" sz="1300" dirty="0">
                <a:latin typeface="Times New Roman" panose="02020603050405020304" pitchFamily="18" charset="0"/>
                <a:cs typeface="Times New Roman" panose="02020603050405020304" pitchFamily="18" charset="0"/>
              </a:rPr>
              <a:t> == "POST":</a:t>
            </a:r>
          </a:p>
          <a:p>
            <a:r>
              <a:rPr lang="en-IN" sz="1300" dirty="0">
                <a:latin typeface="Times New Roman" panose="02020603050405020304" pitchFamily="18" charset="0"/>
                <a:cs typeface="Times New Roman" panose="02020603050405020304" pitchFamily="18" charset="0"/>
              </a:rPr>
              <a:t>        if </a:t>
            </a:r>
            <a:r>
              <a:rPr lang="en-IN" sz="1300" dirty="0" err="1">
                <a:latin typeface="Times New Roman" panose="02020603050405020304" pitchFamily="18" charset="0"/>
                <a:cs typeface="Times New Roman" panose="02020603050405020304" pitchFamily="18" charset="0"/>
              </a:rPr>
              <a:t>request.method</a:t>
            </a:r>
            <a:r>
              <a:rPr lang="en-IN" sz="1300" dirty="0">
                <a:latin typeface="Times New Roman" panose="02020603050405020304" pitchFamily="18" charset="0"/>
                <a:cs typeface="Times New Roman" panose="02020603050405020304" pitchFamily="18" charset="0"/>
              </a:rPr>
              <a:t> == "POST":</a:t>
            </a:r>
          </a:p>
          <a:p>
            <a:r>
              <a:rPr lang="en-IN" sz="1300" dirty="0">
                <a:latin typeface="Times New Roman" panose="02020603050405020304" pitchFamily="18" charset="0"/>
                <a:cs typeface="Times New Roman" panose="02020603050405020304" pitchFamily="18" charset="0"/>
              </a:rPr>
              <a:t>            FID=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('FID')</a:t>
            </a:r>
          </a:p>
          <a:p>
            <a:r>
              <a:rPr lang="en-IN" sz="1300" dirty="0">
                <a:latin typeface="Times New Roman" panose="02020603050405020304" pitchFamily="18" charset="0"/>
                <a:cs typeface="Times New Roman" panose="02020603050405020304" pitchFamily="18" charset="0"/>
              </a:rPr>
              <a:t>            MEAN_RR=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('MEAN_RR')</a:t>
            </a:r>
          </a:p>
          <a:p>
            <a:r>
              <a:rPr lang="en-IN" sz="1300" dirty="0">
                <a:latin typeface="Times New Roman" panose="02020603050405020304" pitchFamily="18" charset="0"/>
                <a:cs typeface="Times New Roman" panose="02020603050405020304" pitchFamily="18" charset="0"/>
              </a:rPr>
              <a:t>            MEDIAN_RR=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('MEDIAN_RR')</a:t>
            </a:r>
          </a:p>
          <a:p>
            <a:r>
              <a:rPr lang="en-IN" sz="1300" dirty="0">
                <a:latin typeface="Times New Roman" panose="02020603050405020304" pitchFamily="18" charset="0"/>
                <a:cs typeface="Times New Roman" panose="02020603050405020304" pitchFamily="18" charset="0"/>
              </a:rPr>
              <a:t>            SDRR=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('SDRR')</a:t>
            </a:r>
          </a:p>
          <a:p>
            <a:r>
              <a:rPr lang="en-IN" sz="1300" dirty="0">
                <a:latin typeface="Times New Roman" panose="02020603050405020304" pitchFamily="18" charset="0"/>
                <a:cs typeface="Times New Roman" panose="02020603050405020304" pitchFamily="18" charset="0"/>
              </a:rPr>
              <a:t>            RMSSD =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('RMSSD')</a:t>
            </a:r>
          </a:p>
          <a:p>
            <a:r>
              <a:rPr lang="en-IN" sz="1300" dirty="0">
                <a:latin typeface="Times New Roman" panose="02020603050405020304" pitchFamily="18" charset="0"/>
                <a:cs typeface="Times New Roman" panose="02020603050405020304" pitchFamily="18" charset="0"/>
              </a:rPr>
              <a:t>            SDSD=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('SDSD')</a:t>
            </a:r>
          </a:p>
          <a:p>
            <a:r>
              <a:rPr lang="en-IN" sz="1300" dirty="0">
                <a:latin typeface="Times New Roman" panose="02020603050405020304" pitchFamily="18" charset="0"/>
                <a:cs typeface="Times New Roman" panose="02020603050405020304" pitchFamily="18" charset="0"/>
              </a:rPr>
              <a:t>            SDRR_RMSSD=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('SDRR_RMSSD')</a:t>
            </a:r>
          </a:p>
          <a:p>
            <a:r>
              <a:rPr lang="en-IN" sz="1300" dirty="0">
                <a:latin typeface="Times New Roman" panose="02020603050405020304" pitchFamily="18" charset="0"/>
                <a:cs typeface="Times New Roman" panose="02020603050405020304" pitchFamily="18" charset="0"/>
              </a:rPr>
              <a:t>            HR=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('HR')</a:t>
            </a:r>
          </a:p>
          <a:p>
            <a:r>
              <a:rPr lang="en-IN" sz="1300" dirty="0">
                <a:latin typeface="Times New Roman" panose="02020603050405020304" pitchFamily="18" charset="0"/>
                <a:cs typeface="Times New Roman" panose="02020603050405020304" pitchFamily="18" charset="0"/>
              </a:rPr>
              <a:t>            VLF=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('VLF')</a:t>
            </a:r>
          </a:p>
          <a:p>
            <a:r>
              <a:rPr lang="en-IN" sz="1300" dirty="0">
                <a:latin typeface="Times New Roman" panose="02020603050405020304" pitchFamily="18" charset="0"/>
                <a:cs typeface="Times New Roman" panose="02020603050405020304" pitchFamily="18" charset="0"/>
              </a:rPr>
              <a:t>            VLF_PCT=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('VLF_PCT')</a:t>
            </a:r>
          </a:p>
          <a:p>
            <a:r>
              <a:rPr lang="en-IN" sz="1300" dirty="0">
                <a:latin typeface="Times New Roman" panose="02020603050405020304" pitchFamily="18" charset="0"/>
                <a:cs typeface="Times New Roman" panose="02020603050405020304" pitchFamily="18" charset="0"/>
              </a:rPr>
              <a:t>            LF=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('LF')</a:t>
            </a:r>
          </a:p>
          <a:p>
            <a:r>
              <a:rPr lang="en-IN" sz="1300" dirty="0">
                <a:latin typeface="Times New Roman" panose="02020603050405020304" pitchFamily="18" charset="0"/>
                <a:cs typeface="Times New Roman" panose="02020603050405020304" pitchFamily="18" charset="0"/>
              </a:rPr>
              <a:t>            LF_PCT=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('LF_PCT')</a:t>
            </a:r>
          </a:p>
          <a:p>
            <a:r>
              <a:rPr lang="en-IN" sz="1300" dirty="0">
                <a:latin typeface="Times New Roman" panose="02020603050405020304" pitchFamily="18" charset="0"/>
                <a:cs typeface="Times New Roman" panose="02020603050405020304" pitchFamily="18" charset="0"/>
              </a:rPr>
              <a:t>            LF_NU=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('LF_NU')</a:t>
            </a:r>
          </a:p>
          <a:p>
            <a:r>
              <a:rPr lang="en-IN" sz="1300" dirty="0">
                <a:latin typeface="Times New Roman" panose="02020603050405020304" pitchFamily="18" charset="0"/>
                <a:cs typeface="Times New Roman" panose="02020603050405020304" pitchFamily="18" charset="0"/>
              </a:rPr>
              <a:t>            HF=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('HF')</a:t>
            </a:r>
          </a:p>
          <a:p>
            <a:r>
              <a:rPr lang="en-IN" sz="1300" dirty="0">
                <a:latin typeface="Times New Roman" panose="02020603050405020304" pitchFamily="18" charset="0"/>
                <a:cs typeface="Times New Roman" panose="02020603050405020304" pitchFamily="18" charset="0"/>
              </a:rPr>
              <a:t>            HF_PCT=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('HF_PCT')</a:t>
            </a:r>
          </a:p>
          <a:p>
            <a:r>
              <a:rPr lang="en-IN" sz="1300" dirty="0">
                <a:latin typeface="Times New Roman" panose="02020603050405020304" pitchFamily="18" charset="0"/>
                <a:cs typeface="Times New Roman" panose="02020603050405020304" pitchFamily="18" charset="0"/>
              </a:rPr>
              <a:t>            HF_NU=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('HF_NU')</a:t>
            </a:r>
          </a:p>
          <a:p>
            <a:r>
              <a:rPr lang="en-IN" sz="1300" dirty="0">
                <a:latin typeface="Times New Roman" panose="02020603050405020304" pitchFamily="18" charset="0"/>
                <a:cs typeface="Times New Roman" panose="02020603050405020304" pitchFamily="18" charset="0"/>
              </a:rPr>
              <a:t>            TP=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('TP')</a:t>
            </a:r>
          </a:p>
          <a:p>
            <a:r>
              <a:rPr lang="en-IN" sz="1300" dirty="0">
                <a:latin typeface="Times New Roman" panose="02020603050405020304" pitchFamily="18" charset="0"/>
                <a:cs typeface="Times New Roman" panose="02020603050405020304" pitchFamily="18" charset="0"/>
              </a:rPr>
              <a:t>            LF_HF=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('LF_HF')</a:t>
            </a:r>
          </a:p>
          <a:p>
            <a:r>
              <a:rPr lang="en-IN" sz="1300" dirty="0">
                <a:latin typeface="Times New Roman" panose="02020603050405020304" pitchFamily="18" charset="0"/>
                <a:cs typeface="Times New Roman" panose="02020603050405020304" pitchFamily="18" charset="0"/>
              </a:rPr>
              <a:t>            HF_LF=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('HF_LF')</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sampen</a:t>
            </a: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a:t>
            </a:r>
            <a:r>
              <a:rPr lang="en-IN" sz="1300" dirty="0" err="1">
                <a:latin typeface="Times New Roman" panose="02020603050405020304" pitchFamily="18" charset="0"/>
                <a:cs typeface="Times New Roman" panose="02020603050405020304" pitchFamily="18" charset="0"/>
              </a:rPr>
              <a:t>sampen</a:t>
            </a:r>
            <a:r>
              <a:rPr lang="en-IN" sz="1300" dirty="0">
                <a:latin typeface="Times New Roman" panose="02020603050405020304" pitchFamily="18" charset="0"/>
                <a:cs typeface="Times New Roman" panose="02020603050405020304" pitchFamily="18" charset="0"/>
              </a:rPr>
              <a:t>')</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higuci</a:t>
            </a: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request.POST.get</a:t>
            </a:r>
            <a:r>
              <a:rPr lang="en-IN" sz="1300" dirty="0">
                <a:latin typeface="Times New Roman" panose="02020603050405020304" pitchFamily="18" charset="0"/>
                <a:cs typeface="Times New Roman" panose="02020603050405020304" pitchFamily="18" charset="0"/>
              </a:rPr>
              <a:t>('</a:t>
            </a:r>
            <a:r>
              <a:rPr lang="en-IN" sz="1300" dirty="0" err="1">
                <a:latin typeface="Times New Roman" panose="02020603050405020304" pitchFamily="18" charset="0"/>
                <a:cs typeface="Times New Roman" panose="02020603050405020304" pitchFamily="18" charset="0"/>
              </a:rPr>
              <a:t>higuci</a:t>
            </a:r>
            <a:r>
              <a:rPr lang="en-IN" sz="1300" dirty="0">
                <a:latin typeface="Times New Roman" panose="02020603050405020304" pitchFamily="18" charset="0"/>
                <a:cs typeface="Times New Roman" panose="02020603050405020304" pitchFamily="18" charset="0"/>
              </a:rPr>
              <a:t>')</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df</a:t>
            </a:r>
            <a:r>
              <a:rPr lang="en-IN" sz="1300" dirty="0">
                <a:latin typeface="Times New Roman" panose="02020603050405020304" pitchFamily="18" charset="0"/>
                <a:cs typeface="Times New Roman" panose="02020603050405020304" pitchFamily="18" charset="0"/>
              </a:rPr>
              <a:t> = </a:t>
            </a:r>
            <a:r>
              <a:rPr lang="en-IN" sz="1300" dirty="0" err="1">
                <a:latin typeface="Times New Roman" panose="02020603050405020304" pitchFamily="18" charset="0"/>
                <a:cs typeface="Times New Roman" panose="02020603050405020304" pitchFamily="18" charset="0"/>
              </a:rPr>
              <a:t>pd.read_csv</a:t>
            </a:r>
            <a:r>
              <a:rPr lang="en-IN" sz="1300" dirty="0">
                <a:latin typeface="Times New Roman" panose="02020603050405020304" pitchFamily="18" charset="0"/>
                <a:cs typeface="Times New Roman" panose="02020603050405020304" pitchFamily="18" charset="0"/>
              </a:rPr>
              <a:t>('Datasets.csv', encoding='latin-1')</a:t>
            </a:r>
          </a:p>
          <a:p>
            <a:r>
              <a:rPr lang="en-IN" sz="1300" dirty="0">
                <a:latin typeface="Times New Roman" panose="02020603050405020304" pitchFamily="18" charset="0"/>
                <a:cs typeface="Times New Roman" panose="02020603050405020304" pitchFamily="18" charset="0"/>
              </a:rPr>
              <a:t>        def </a:t>
            </a:r>
            <a:r>
              <a:rPr lang="en-IN" sz="1300" dirty="0" err="1">
                <a:latin typeface="Times New Roman" panose="02020603050405020304" pitchFamily="18" charset="0"/>
                <a:cs typeface="Times New Roman" panose="02020603050405020304" pitchFamily="18" charset="0"/>
              </a:rPr>
              <a:t>apply_results</a:t>
            </a:r>
            <a:r>
              <a:rPr lang="en-IN" sz="1300" dirty="0">
                <a:latin typeface="Times New Roman" panose="02020603050405020304" pitchFamily="18" charset="0"/>
                <a:cs typeface="Times New Roman" panose="02020603050405020304" pitchFamily="18" charset="0"/>
              </a:rPr>
              <a:t>(label):</a:t>
            </a:r>
          </a:p>
          <a:p>
            <a:r>
              <a:rPr lang="en-IN" sz="1300" dirty="0">
                <a:latin typeface="Times New Roman" panose="02020603050405020304" pitchFamily="18" charset="0"/>
                <a:cs typeface="Times New Roman" panose="02020603050405020304" pitchFamily="18" charset="0"/>
              </a:rPr>
              <a:t>            if (label == 'no stress'):</a:t>
            </a:r>
          </a:p>
          <a:p>
            <a:r>
              <a:rPr lang="en-IN" sz="1300" dirty="0">
                <a:latin typeface="Times New Roman" panose="02020603050405020304" pitchFamily="18" charset="0"/>
                <a:cs typeface="Times New Roman" panose="02020603050405020304" pitchFamily="18" charset="0"/>
              </a:rPr>
              <a:t>                return 0  # No Stress</a:t>
            </a:r>
          </a:p>
          <a:p>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elif</a:t>
            </a:r>
            <a:r>
              <a:rPr lang="en-IN" sz="1300" dirty="0">
                <a:latin typeface="Times New Roman" panose="02020603050405020304" pitchFamily="18" charset="0"/>
                <a:cs typeface="Times New Roman" panose="02020603050405020304" pitchFamily="18" charset="0"/>
              </a:rPr>
              <a:t> (label == 'stress'):</a:t>
            </a:r>
          </a:p>
          <a:p>
            <a:r>
              <a:rPr lang="en-IN" sz="1300" dirty="0">
                <a:latin typeface="Times New Roman" panose="02020603050405020304" pitchFamily="18" charset="0"/>
                <a:cs typeface="Times New Roman" panose="02020603050405020304" pitchFamily="18" charset="0"/>
              </a:rPr>
              <a:t>                return 1  # Stress</a:t>
            </a:r>
          </a:p>
        </p:txBody>
      </p:sp>
    </p:spTree>
    <p:extLst>
      <p:ext uri="{BB962C8B-B14F-4D97-AF65-F5344CB8AC3E}">
        <p14:creationId xmlns:p14="http://schemas.microsoft.com/office/powerpoint/2010/main" val="358741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ABC720-D2A8-A109-A677-2C4D7018C405}"/>
              </a:ext>
            </a:extLst>
          </p:cNvPr>
          <p:cNvSpPr txBox="1"/>
          <p:nvPr/>
        </p:nvSpPr>
        <p:spPr>
          <a:xfrm>
            <a:off x="111211" y="148281"/>
            <a:ext cx="9035877" cy="6740307"/>
          </a:xfrm>
          <a:prstGeom prst="rect">
            <a:avLst/>
          </a:prstGeom>
          <a:noFill/>
        </p:spPr>
        <p:txBody>
          <a:bodyPr wrap="square">
            <a:spAutoFit/>
          </a:bodyPr>
          <a:lstStyle/>
          <a:p>
            <a:r>
              <a:rPr lang="en-IN" sz="1200" dirty="0" err="1">
                <a:latin typeface="Times New Roman" panose="02020603050405020304" pitchFamily="18" charset="0"/>
                <a:cs typeface="Times New Roman" panose="02020603050405020304" pitchFamily="18" charset="0"/>
              </a:rPr>
              <a:t>df</a:t>
            </a:r>
            <a:r>
              <a:rPr lang="en-IN" sz="1200" dirty="0">
                <a:latin typeface="Times New Roman" panose="02020603050405020304" pitchFamily="18" charset="0"/>
                <a:cs typeface="Times New Roman" panose="02020603050405020304" pitchFamily="18" charset="0"/>
              </a:rPr>
              <a:t>['results'] = </a:t>
            </a:r>
            <a:r>
              <a:rPr lang="en-IN" sz="1200" dirty="0" err="1">
                <a:latin typeface="Times New Roman" panose="02020603050405020304" pitchFamily="18" charset="0"/>
                <a:cs typeface="Times New Roman" panose="02020603050405020304" pitchFamily="18" charset="0"/>
              </a:rPr>
              <a:t>df</a:t>
            </a:r>
            <a:r>
              <a:rPr lang="en-IN" sz="1200" dirty="0">
                <a:latin typeface="Times New Roman" panose="02020603050405020304" pitchFamily="18" charset="0"/>
                <a:cs typeface="Times New Roman" panose="02020603050405020304" pitchFamily="18" charset="0"/>
              </a:rPr>
              <a:t>['condition'].apply(</a:t>
            </a:r>
            <a:r>
              <a:rPr lang="en-IN" sz="1200" dirty="0" err="1">
                <a:latin typeface="Times New Roman" panose="02020603050405020304" pitchFamily="18" charset="0"/>
                <a:cs typeface="Times New Roman" panose="02020603050405020304" pitchFamily="18" charset="0"/>
              </a:rPr>
              <a:t>apply_results</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x = </a:t>
            </a:r>
            <a:r>
              <a:rPr lang="en-IN" sz="1200" dirty="0" err="1">
                <a:latin typeface="Times New Roman" panose="02020603050405020304" pitchFamily="18" charset="0"/>
                <a:cs typeface="Times New Roman" panose="02020603050405020304" pitchFamily="18" charset="0"/>
              </a:rPr>
              <a:t>df</a:t>
            </a:r>
            <a:r>
              <a:rPr lang="en-IN" sz="1200" dirty="0">
                <a:latin typeface="Times New Roman" panose="02020603050405020304" pitchFamily="18" charset="0"/>
                <a:cs typeface="Times New Roman" panose="02020603050405020304" pitchFamily="18" charset="0"/>
              </a:rPr>
              <a:t>["FID"]</a:t>
            </a:r>
          </a:p>
          <a:p>
            <a:r>
              <a:rPr lang="en-IN" sz="1200" dirty="0">
                <a:latin typeface="Times New Roman" panose="02020603050405020304" pitchFamily="18" charset="0"/>
                <a:cs typeface="Times New Roman" panose="02020603050405020304" pitchFamily="18" charset="0"/>
              </a:rPr>
              <a:t>        y = </a:t>
            </a:r>
            <a:r>
              <a:rPr lang="en-IN" sz="1200" dirty="0" err="1">
                <a:latin typeface="Times New Roman" panose="02020603050405020304" pitchFamily="18" charset="0"/>
                <a:cs typeface="Times New Roman" panose="02020603050405020304" pitchFamily="18" charset="0"/>
              </a:rPr>
              <a:t>df</a:t>
            </a:r>
            <a:r>
              <a:rPr lang="en-IN" sz="1200" dirty="0">
                <a:latin typeface="Times New Roman" panose="02020603050405020304" pitchFamily="18" charset="0"/>
                <a:cs typeface="Times New Roman" panose="02020603050405020304" pitchFamily="18" charset="0"/>
              </a:rPr>
              <a:t>["results"]</a:t>
            </a:r>
          </a:p>
          <a:p>
            <a:r>
              <a:rPr lang="en-IN" sz="1200" dirty="0">
                <a:latin typeface="Times New Roman" panose="02020603050405020304" pitchFamily="18" charset="0"/>
                <a:cs typeface="Times New Roman" panose="02020603050405020304" pitchFamily="18" charset="0"/>
              </a:rPr>
              <a:t>        cv = </a:t>
            </a:r>
            <a:r>
              <a:rPr lang="en-IN" sz="1200" dirty="0" err="1">
                <a:latin typeface="Times New Roman" panose="02020603050405020304" pitchFamily="18" charset="0"/>
                <a:cs typeface="Times New Roman" panose="02020603050405020304" pitchFamily="18" charset="0"/>
              </a:rPr>
              <a:t>CountVectorizer</a:t>
            </a:r>
            <a:r>
              <a:rPr lang="en-IN" sz="1200" dirty="0">
                <a:latin typeface="Times New Roman" panose="02020603050405020304" pitchFamily="18" charset="0"/>
                <a:cs typeface="Times New Roman" panose="02020603050405020304" pitchFamily="18" charset="0"/>
              </a:rPr>
              <a:t>(lowercase=False, </a:t>
            </a:r>
            <a:r>
              <a:rPr lang="en-IN" sz="1200" dirty="0" err="1">
                <a:latin typeface="Times New Roman" panose="02020603050405020304" pitchFamily="18" charset="0"/>
                <a:cs typeface="Times New Roman" panose="02020603050405020304" pitchFamily="18" charset="0"/>
              </a:rPr>
              <a:t>strip_accents</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unicode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ngram_range</a:t>
            </a:r>
            <a:r>
              <a:rPr lang="en-IN" sz="1200" dirty="0">
                <a:latin typeface="Times New Roman" panose="02020603050405020304" pitchFamily="18" charset="0"/>
                <a:cs typeface="Times New Roman" panose="02020603050405020304" pitchFamily="18" charset="0"/>
              </a:rPr>
              <a:t>=(1, 1))</a:t>
            </a:r>
          </a:p>
          <a:p>
            <a:r>
              <a:rPr lang="en-IN" sz="1200" dirty="0">
                <a:latin typeface="Times New Roman" panose="02020603050405020304" pitchFamily="18" charset="0"/>
                <a:cs typeface="Times New Roman" panose="02020603050405020304" pitchFamily="18" charset="0"/>
              </a:rPr>
              <a:t>        x = </a:t>
            </a:r>
            <a:r>
              <a:rPr lang="en-IN" sz="1200" dirty="0" err="1">
                <a:latin typeface="Times New Roman" panose="02020603050405020304" pitchFamily="18" charset="0"/>
                <a:cs typeface="Times New Roman" panose="02020603050405020304" pitchFamily="18" charset="0"/>
              </a:rPr>
              <a:t>cv.fit_transform</a:t>
            </a:r>
            <a:r>
              <a:rPr lang="en-IN" sz="1200" dirty="0">
                <a:latin typeface="Times New Roman" panose="02020603050405020304" pitchFamily="18" charset="0"/>
                <a:cs typeface="Times New Roman" panose="02020603050405020304" pitchFamily="18" charset="0"/>
              </a:rPr>
              <a:t>(x)</a:t>
            </a:r>
          </a:p>
          <a:p>
            <a:r>
              <a:rPr lang="en-IN" sz="1200" dirty="0">
                <a:latin typeface="Times New Roman" panose="02020603050405020304" pitchFamily="18" charset="0"/>
                <a:cs typeface="Times New Roman" panose="02020603050405020304" pitchFamily="18" charset="0"/>
              </a:rPr>
              <a:t>        print("Data")</a:t>
            </a:r>
          </a:p>
          <a:p>
            <a:r>
              <a:rPr lang="en-IN" sz="1200" dirty="0">
                <a:latin typeface="Times New Roman" panose="02020603050405020304" pitchFamily="18" charset="0"/>
                <a:cs typeface="Times New Roman" panose="02020603050405020304" pitchFamily="18" charset="0"/>
              </a:rPr>
              <a:t>        print(x)</a:t>
            </a:r>
          </a:p>
          <a:p>
            <a:r>
              <a:rPr lang="en-IN" sz="1200" dirty="0">
                <a:latin typeface="Times New Roman" panose="02020603050405020304" pitchFamily="18" charset="0"/>
                <a:cs typeface="Times New Roman" panose="02020603050405020304" pitchFamily="18" charset="0"/>
              </a:rPr>
              <a:t>        print("Results")</a:t>
            </a:r>
          </a:p>
          <a:p>
            <a:r>
              <a:rPr lang="en-IN" sz="1200" dirty="0">
                <a:latin typeface="Times New Roman" panose="02020603050405020304" pitchFamily="18" charset="0"/>
                <a:cs typeface="Times New Roman" panose="02020603050405020304" pitchFamily="18" charset="0"/>
              </a:rPr>
              <a:t>        print(y)</a:t>
            </a:r>
          </a:p>
          <a:p>
            <a:r>
              <a:rPr lang="en-IN" sz="1200" dirty="0">
                <a:latin typeface="Times New Roman" panose="02020603050405020304" pitchFamily="18" charset="0"/>
                <a:cs typeface="Times New Roman" panose="02020603050405020304" pitchFamily="18" charset="0"/>
              </a:rPr>
              <a:t>        models = []</a:t>
            </a:r>
          </a:p>
          <a:p>
            <a:r>
              <a:rPr lang="en-IN" sz="1200" dirty="0">
                <a:latin typeface="Times New Roman" panose="02020603050405020304" pitchFamily="18" charset="0"/>
                <a:cs typeface="Times New Roman" panose="02020603050405020304" pitchFamily="18" charset="0"/>
              </a:rPr>
              <a:t>        from </a:t>
            </a:r>
            <a:r>
              <a:rPr lang="en-IN" sz="1200" dirty="0" err="1">
                <a:latin typeface="Times New Roman" panose="02020603050405020304" pitchFamily="18" charset="0"/>
                <a:cs typeface="Times New Roman" panose="02020603050405020304" pitchFamily="18" charset="0"/>
              </a:rPr>
              <a:t>sklearn.model_selection</a:t>
            </a:r>
            <a:r>
              <a:rPr lang="en-IN" sz="1200" dirty="0">
                <a:latin typeface="Times New Roman" panose="02020603050405020304" pitchFamily="18" charset="0"/>
                <a:cs typeface="Times New Roman" panose="02020603050405020304" pitchFamily="18" charset="0"/>
              </a:rPr>
              <a:t> import </a:t>
            </a:r>
            <a:r>
              <a:rPr lang="en-IN" sz="1200" dirty="0" err="1">
                <a:latin typeface="Times New Roman" panose="02020603050405020304" pitchFamily="18" charset="0"/>
                <a:cs typeface="Times New Roman" panose="02020603050405020304" pitchFamily="18" charset="0"/>
              </a:rPr>
              <a:t>train_test_split</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train_test_split</a:t>
            </a:r>
            <a:r>
              <a:rPr lang="en-IN" sz="1200" dirty="0">
                <a:latin typeface="Times New Roman" panose="02020603050405020304" pitchFamily="18" charset="0"/>
                <a:cs typeface="Times New Roman" panose="02020603050405020304" pitchFamily="18" charset="0"/>
              </a:rPr>
              <a:t>(x, y, </a:t>
            </a:r>
            <a:r>
              <a:rPr lang="en-IN" sz="1200" dirty="0" err="1">
                <a:latin typeface="Times New Roman" panose="02020603050405020304" pitchFamily="18" charset="0"/>
                <a:cs typeface="Times New Roman" panose="02020603050405020304" pitchFamily="18" charset="0"/>
              </a:rPr>
              <a:t>test_size</a:t>
            </a:r>
            <a:r>
              <a:rPr lang="en-IN" sz="1200" dirty="0">
                <a:latin typeface="Times New Roman" panose="02020603050405020304" pitchFamily="18" charset="0"/>
                <a:cs typeface="Times New Roman" panose="02020603050405020304" pitchFamily="18" charset="0"/>
              </a:rPr>
              <a:t>=0.20)</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X_train.shape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X_test.shape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y_train.shape</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print("Naive Bayes")</a:t>
            </a:r>
          </a:p>
          <a:p>
            <a:r>
              <a:rPr lang="en-IN" sz="1200" dirty="0">
                <a:latin typeface="Times New Roman" panose="02020603050405020304" pitchFamily="18" charset="0"/>
                <a:cs typeface="Times New Roman" panose="02020603050405020304" pitchFamily="18" charset="0"/>
              </a:rPr>
              <a:t>        from </a:t>
            </a:r>
            <a:r>
              <a:rPr lang="en-IN" sz="1200" dirty="0" err="1">
                <a:latin typeface="Times New Roman" panose="02020603050405020304" pitchFamily="18" charset="0"/>
                <a:cs typeface="Times New Roman" panose="02020603050405020304" pitchFamily="18" charset="0"/>
              </a:rPr>
              <a:t>sklearn.naive_bayes</a:t>
            </a:r>
            <a:r>
              <a:rPr lang="en-IN" sz="1200" dirty="0">
                <a:latin typeface="Times New Roman" panose="02020603050405020304" pitchFamily="18" charset="0"/>
                <a:cs typeface="Times New Roman" panose="02020603050405020304" pitchFamily="18" charset="0"/>
              </a:rPr>
              <a:t> import </a:t>
            </a:r>
            <a:r>
              <a:rPr lang="en-IN" sz="1200" dirty="0" err="1">
                <a:latin typeface="Times New Roman" panose="02020603050405020304" pitchFamily="18" charset="0"/>
                <a:cs typeface="Times New Roman" panose="02020603050405020304" pitchFamily="18" charset="0"/>
              </a:rPr>
              <a:t>MultinomialNB</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NB = </a:t>
            </a:r>
            <a:r>
              <a:rPr lang="en-IN" sz="1200" dirty="0" err="1">
                <a:latin typeface="Times New Roman" panose="02020603050405020304" pitchFamily="18" charset="0"/>
                <a:cs typeface="Times New Roman" panose="02020603050405020304" pitchFamily="18" charset="0"/>
              </a:rPr>
              <a:t>MultinomialNB</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NB.fit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predict_nb</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NB.predict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naivebayes</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accuracy_score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predict_nb</a:t>
            </a:r>
            <a:r>
              <a:rPr lang="en-IN" sz="1200" dirty="0">
                <a:latin typeface="Times New Roman" panose="02020603050405020304" pitchFamily="18" charset="0"/>
                <a:cs typeface="Times New Roman" panose="02020603050405020304" pitchFamily="18" charset="0"/>
              </a:rPr>
              <a:t>) * 100</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naivebayes</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confusion_matrix</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predict_nb</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classification_report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predict_nb</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models.append</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naive_bayes</a:t>
            </a:r>
            <a:r>
              <a:rPr lang="en-IN" sz="1200" dirty="0">
                <a:latin typeface="Times New Roman" panose="02020603050405020304" pitchFamily="18" charset="0"/>
                <a:cs typeface="Times New Roman" panose="02020603050405020304" pitchFamily="18" charset="0"/>
              </a:rPr>
              <a:t>', NB))</a:t>
            </a:r>
          </a:p>
          <a:p>
            <a:r>
              <a:rPr lang="en-IN" sz="1200" dirty="0">
                <a:latin typeface="Times New Roman" panose="02020603050405020304" pitchFamily="18" charset="0"/>
                <a:cs typeface="Times New Roman" panose="02020603050405020304" pitchFamily="18" charset="0"/>
              </a:rPr>
              <a:t>        # SVM Model</a:t>
            </a:r>
          </a:p>
          <a:p>
            <a:r>
              <a:rPr lang="en-IN" sz="1200" dirty="0">
                <a:latin typeface="Times New Roman" panose="02020603050405020304" pitchFamily="18" charset="0"/>
                <a:cs typeface="Times New Roman" panose="02020603050405020304" pitchFamily="18" charset="0"/>
              </a:rPr>
              <a:t>        print("SVM")</a:t>
            </a:r>
          </a:p>
          <a:p>
            <a:r>
              <a:rPr lang="en-IN" sz="1200" dirty="0">
                <a:latin typeface="Times New Roman" panose="02020603050405020304" pitchFamily="18" charset="0"/>
                <a:cs typeface="Times New Roman" panose="02020603050405020304" pitchFamily="18" charset="0"/>
              </a:rPr>
              <a:t>        from </a:t>
            </a:r>
            <a:r>
              <a:rPr lang="en-IN" sz="1200" dirty="0" err="1">
                <a:latin typeface="Times New Roman" panose="02020603050405020304" pitchFamily="18" charset="0"/>
                <a:cs typeface="Times New Roman" panose="02020603050405020304" pitchFamily="18" charset="0"/>
              </a:rPr>
              <a:t>sklearn</a:t>
            </a:r>
            <a:r>
              <a:rPr lang="en-IN" sz="1200" dirty="0">
                <a:latin typeface="Times New Roman" panose="02020603050405020304" pitchFamily="18" charset="0"/>
                <a:cs typeface="Times New Roman" panose="02020603050405020304" pitchFamily="18" charset="0"/>
              </a:rPr>
              <a:t> import </a:t>
            </a:r>
            <a:r>
              <a:rPr lang="en-IN" sz="1200" dirty="0" err="1">
                <a:latin typeface="Times New Roman" panose="02020603050405020304" pitchFamily="18" charset="0"/>
                <a:cs typeface="Times New Roman" panose="02020603050405020304" pitchFamily="18" charset="0"/>
              </a:rPr>
              <a:t>svm</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lin_clf</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svm.LinearSVC</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lin_clf.fit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predict_svm</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lin_clf.predict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svm_acc</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accuracy_score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predict_svm</a:t>
            </a:r>
            <a:r>
              <a:rPr lang="en-IN" sz="1200" dirty="0">
                <a:latin typeface="Times New Roman" panose="02020603050405020304" pitchFamily="18" charset="0"/>
                <a:cs typeface="Times New Roman" panose="02020603050405020304" pitchFamily="18" charset="0"/>
              </a:rPr>
              <a:t>) * 100</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svm_acc</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print("CLASSIFICATION REPORT")</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classification_report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predict_svm</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print("CONFUSION MATRIX")</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confusion_matrix</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predict_svm</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models.append</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svm</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lin_clf</a:t>
            </a:r>
            <a:r>
              <a:rPr lang="en-IN"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09499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61E05E-B031-18C8-A7D1-834C70B7F1A0}"/>
              </a:ext>
            </a:extLst>
          </p:cNvPr>
          <p:cNvSpPr txBox="1"/>
          <p:nvPr/>
        </p:nvSpPr>
        <p:spPr>
          <a:xfrm>
            <a:off x="420130" y="1"/>
            <a:ext cx="8736227" cy="6962728"/>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print("Logistic Regression")</a:t>
            </a:r>
          </a:p>
          <a:p>
            <a:r>
              <a:rPr lang="en-IN" sz="1200" dirty="0">
                <a:latin typeface="Times New Roman" panose="02020603050405020304" pitchFamily="18" charset="0"/>
                <a:cs typeface="Times New Roman" panose="02020603050405020304" pitchFamily="18" charset="0"/>
              </a:rPr>
              <a:t>        from </a:t>
            </a:r>
            <a:r>
              <a:rPr lang="en-IN" sz="1200" dirty="0" err="1">
                <a:latin typeface="Times New Roman" panose="02020603050405020304" pitchFamily="18" charset="0"/>
                <a:cs typeface="Times New Roman" panose="02020603050405020304" pitchFamily="18" charset="0"/>
              </a:rPr>
              <a:t>sklearn.linear_model</a:t>
            </a:r>
            <a:r>
              <a:rPr lang="en-IN" sz="1200" dirty="0">
                <a:latin typeface="Times New Roman" panose="02020603050405020304" pitchFamily="18" charset="0"/>
                <a:cs typeface="Times New Roman" panose="02020603050405020304" pitchFamily="18" charset="0"/>
              </a:rPr>
              <a:t> import </a:t>
            </a:r>
            <a:r>
              <a:rPr lang="en-IN" sz="1200" dirty="0" err="1">
                <a:latin typeface="Times New Roman" panose="02020603050405020304" pitchFamily="18" charset="0"/>
                <a:cs typeface="Times New Roman" panose="02020603050405020304" pitchFamily="18" charset="0"/>
              </a:rPr>
              <a:t>LogisticRegression</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reg = </a:t>
            </a:r>
            <a:r>
              <a:rPr lang="en-IN" sz="1200" dirty="0" err="1">
                <a:latin typeface="Times New Roman" panose="02020603050405020304" pitchFamily="18" charset="0"/>
                <a:cs typeface="Times New Roman" panose="02020603050405020304" pitchFamily="18" charset="0"/>
              </a:rPr>
              <a:t>LogisticRegression</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random_state</a:t>
            </a:r>
            <a:r>
              <a:rPr lang="en-IN" sz="1200" dirty="0">
                <a:latin typeface="Times New Roman" panose="02020603050405020304" pitchFamily="18" charset="0"/>
                <a:cs typeface="Times New Roman" panose="02020603050405020304" pitchFamily="18" charset="0"/>
              </a:rPr>
              <a:t>=0, solver='</a:t>
            </a:r>
            <a:r>
              <a:rPr lang="en-IN" sz="1200" dirty="0" err="1">
                <a:latin typeface="Times New Roman" panose="02020603050405020304" pitchFamily="18" charset="0"/>
                <a:cs typeface="Times New Roman" panose="02020603050405020304" pitchFamily="18" charset="0"/>
              </a:rPr>
              <a:t>lbfgs</a:t>
            </a:r>
            <a:r>
              <a:rPr lang="en-IN" sz="1200" dirty="0">
                <a:latin typeface="Times New Roman" panose="02020603050405020304" pitchFamily="18" charset="0"/>
                <a:cs typeface="Times New Roman" panose="02020603050405020304" pitchFamily="18" charset="0"/>
              </a:rPr>
              <a:t>').fit(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y_pred</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reg.predict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print("ACCURACY")</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accuracy_score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y_pred</a:t>
            </a:r>
            <a:r>
              <a:rPr lang="en-IN" sz="1200" dirty="0">
                <a:latin typeface="Times New Roman" panose="02020603050405020304" pitchFamily="18" charset="0"/>
                <a:cs typeface="Times New Roman" panose="02020603050405020304" pitchFamily="18" charset="0"/>
              </a:rPr>
              <a:t>) * 100)</a:t>
            </a:r>
          </a:p>
          <a:p>
            <a:r>
              <a:rPr lang="en-IN" sz="1200" dirty="0">
                <a:latin typeface="Times New Roman" panose="02020603050405020304" pitchFamily="18" charset="0"/>
                <a:cs typeface="Times New Roman" panose="02020603050405020304" pitchFamily="18" charset="0"/>
              </a:rPr>
              <a:t>        print("CLASSIFICATION REPORT")</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classification_report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y_pred</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print("CONFUSION MATRIX")</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confusion_matrix</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y_pred</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models.append</a:t>
            </a:r>
            <a:r>
              <a:rPr lang="en-IN" sz="1200" dirty="0">
                <a:latin typeface="Times New Roman" panose="02020603050405020304" pitchFamily="18" charset="0"/>
                <a:cs typeface="Times New Roman" panose="02020603050405020304" pitchFamily="18" charset="0"/>
              </a:rPr>
              <a:t>(('logistic', reg))</a:t>
            </a:r>
          </a:p>
          <a:p>
            <a:r>
              <a:rPr lang="en-IN" sz="1200" dirty="0">
                <a:latin typeface="Times New Roman" panose="02020603050405020304" pitchFamily="18" charset="0"/>
                <a:cs typeface="Times New Roman" panose="02020603050405020304" pitchFamily="18" charset="0"/>
              </a:rPr>
              <a:t>        print("Decision Tree Classifier")</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DecisionTreeClassifier</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dtcpredict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dtc.predict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print("ACCURACY")</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accuracy_score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dtcpredict</a:t>
            </a:r>
            <a:r>
              <a:rPr lang="en-IN" sz="1200" dirty="0">
                <a:latin typeface="Times New Roman" panose="02020603050405020304" pitchFamily="18" charset="0"/>
                <a:cs typeface="Times New Roman" panose="02020603050405020304" pitchFamily="18" charset="0"/>
              </a:rPr>
              <a:t>) * 100)</a:t>
            </a:r>
          </a:p>
          <a:p>
            <a:r>
              <a:rPr lang="en-IN" sz="1200" dirty="0">
                <a:latin typeface="Times New Roman" panose="02020603050405020304" pitchFamily="18" charset="0"/>
                <a:cs typeface="Times New Roman" panose="02020603050405020304" pitchFamily="18" charset="0"/>
              </a:rPr>
              <a:t>        print("CLASSIFICATION REPORT")</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classification_report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dtcpredict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print("CONFUSION MATRIX")</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confusion_matrix</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y_test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dtcpredict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classifier = </a:t>
            </a:r>
            <a:r>
              <a:rPr lang="en-IN" sz="1200" dirty="0" err="1">
                <a:latin typeface="Times New Roman" panose="02020603050405020304" pitchFamily="18" charset="0"/>
                <a:cs typeface="Times New Roman" panose="02020603050405020304" pitchFamily="18" charset="0"/>
              </a:rPr>
              <a:t>VotingClassifier</a:t>
            </a:r>
            <a:r>
              <a:rPr lang="en-IN" sz="1200" dirty="0">
                <a:latin typeface="Times New Roman" panose="02020603050405020304" pitchFamily="18" charset="0"/>
                <a:cs typeface="Times New Roman" panose="02020603050405020304" pitchFamily="18" charset="0"/>
              </a:rPr>
              <a:t>(models)</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classifier.fit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X_train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y_train</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y_pred</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classifier.predict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X_test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FID1 = [FID]</a:t>
            </a:r>
          </a:p>
          <a:p>
            <a:r>
              <a:rPr lang="en-IN" sz="1200" dirty="0">
                <a:latin typeface="Times New Roman" panose="02020603050405020304" pitchFamily="18" charset="0"/>
                <a:cs typeface="Times New Roman" panose="02020603050405020304" pitchFamily="18" charset="0"/>
              </a:rPr>
              <a:t>        vector1 = </a:t>
            </a:r>
            <a:r>
              <a:rPr lang="en-IN" sz="1200" dirty="0" err="1">
                <a:latin typeface="Times New Roman" panose="02020603050405020304" pitchFamily="18" charset="0"/>
                <a:cs typeface="Times New Roman" panose="02020603050405020304" pitchFamily="18" charset="0"/>
              </a:rPr>
              <a:t>cv.transform</a:t>
            </a:r>
            <a:r>
              <a:rPr lang="en-IN" sz="1200" dirty="0">
                <a:latin typeface="Times New Roman" panose="02020603050405020304" pitchFamily="18" charset="0"/>
                <a:cs typeface="Times New Roman" panose="02020603050405020304" pitchFamily="18" charset="0"/>
              </a:rPr>
              <a:t>(FID1).</a:t>
            </a:r>
            <a:r>
              <a:rPr lang="en-IN" sz="1200" dirty="0" err="1">
                <a:latin typeface="Times New Roman" panose="02020603050405020304" pitchFamily="18" charset="0"/>
                <a:cs typeface="Times New Roman" panose="02020603050405020304" pitchFamily="18" charset="0"/>
              </a:rPr>
              <a:t>toarray</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predict_text</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classifier.predict</a:t>
            </a:r>
            <a:r>
              <a:rPr lang="en-IN" sz="1200" dirty="0">
                <a:latin typeface="Times New Roman" panose="02020603050405020304" pitchFamily="18" charset="0"/>
                <a:cs typeface="Times New Roman" panose="02020603050405020304" pitchFamily="18" charset="0"/>
              </a:rPr>
              <a:t>(vector1)</a:t>
            </a:r>
          </a:p>
          <a:p>
            <a:r>
              <a:rPr lang="en-IN" sz="1200" dirty="0">
                <a:latin typeface="Times New Roman" panose="02020603050405020304" pitchFamily="18" charset="0"/>
                <a:cs typeface="Times New Roman" panose="02020603050405020304" pitchFamily="18" charset="0"/>
              </a:rPr>
              <a:t>        pred = str(</a:t>
            </a:r>
            <a:r>
              <a:rPr lang="en-IN" sz="1200" dirty="0" err="1">
                <a:latin typeface="Times New Roman" panose="02020603050405020304" pitchFamily="18" charset="0"/>
                <a:cs typeface="Times New Roman" panose="02020603050405020304" pitchFamily="18" charset="0"/>
              </a:rPr>
              <a:t>predict_text</a:t>
            </a:r>
            <a:r>
              <a:rPr lang="en-IN" sz="1200" dirty="0">
                <a:latin typeface="Times New Roman" panose="02020603050405020304" pitchFamily="18" charset="0"/>
                <a:cs typeface="Times New Roman" panose="02020603050405020304" pitchFamily="18" charset="0"/>
              </a:rPr>
              <a:t>).replace("[", "")</a:t>
            </a:r>
          </a:p>
          <a:p>
            <a:r>
              <a:rPr lang="en-IN" sz="1200" dirty="0">
                <a:latin typeface="Times New Roman" panose="02020603050405020304" pitchFamily="18" charset="0"/>
                <a:cs typeface="Times New Roman" panose="02020603050405020304" pitchFamily="18" charset="0"/>
              </a:rPr>
              <a:t>        pred1 = </a:t>
            </a:r>
            <a:r>
              <a:rPr lang="en-IN" sz="1200" dirty="0" err="1">
                <a:latin typeface="Times New Roman" panose="02020603050405020304" pitchFamily="18" charset="0"/>
                <a:cs typeface="Times New Roman" panose="02020603050405020304" pitchFamily="18" charset="0"/>
              </a:rPr>
              <a:t>pred.replace</a:t>
            </a:r>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prediction = int(pred1)</a:t>
            </a:r>
          </a:p>
          <a:p>
            <a:r>
              <a:rPr lang="en-IN" sz="1200" dirty="0">
                <a:latin typeface="Times New Roman" panose="02020603050405020304" pitchFamily="18" charset="0"/>
                <a:cs typeface="Times New Roman" panose="02020603050405020304" pitchFamily="18" charset="0"/>
              </a:rPr>
              <a:t>        if prediction == 0:</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val</a:t>
            </a:r>
            <a:r>
              <a:rPr lang="en-IN" sz="1200" dirty="0">
                <a:latin typeface="Times New Roman" panose="02020603050405020304" pitchFamily="18" charset="0"/>
                <a:cs typeface="Times New Roman" panose="02020603050405020304" pitchFamily="18" charset="0"/>
              </a:rPr>
              <a:t> = 'No Stress'</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elif</a:t>
            </a:r>
            <a:r>
              <a:rPr lang="en-IN" sz="1200" dirty="0">
                <a:latin typeface="Times New Roman" panose="02020603050405020304" pitchFamily="18" charset="0"/>
                <a:cs typeface="Times New Roman" panose="02020603050405020304" pitchFamily="18" charset="0"/>
              </a:rPr>
              <a:t> prediction == 1:</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val</a:t>
            </a:r>
            <a:r>
              <a:rPr lang="en-IN" sz="1200" dirty="0">
                <a:latin typeface="Times New Roman" panose="02020603050405020304" pitchFamily="18" charset="0"/>
                <a:cs typeface="Times New Roman" panose="02020603050405020304" pitchFamily="18" charset="0"/>
              </a:rPr>
              <a:t> = 'Stress'</a:t>
            </a:r>
          </a:p>
          <a:p>
            <a:r>
              <a:rPr lang="en-IN" sz="1200" dirty="0">
                <a:latin typeface="Times New Roman" panose="02020603050405020304" pitchFamily="18" charset="0"/>
                <a:cs typeface="Times New Roman" panose="02020603050405020304" pitchFamily="18" charset="0"/>
              </a:rPr>
              <a:t>        print(prediction)</a:t>
            </a:r>
          </a:p>
          <a:p>
            <a:r>
              <a:rPr lang="en-IN" sz="1200" dirty="0">
                <a:latin typeface="Times New Roman" panose="02020603050405020304" pitchFamily="18" charset="0"/>
                <a:cs typeface="Times New Roman" panose="02020603050405020304" pitchFamily="18" charset="0"/>
              </a:rPr>
              <a:t>        print(</a:t>
            </a:r>
            <a:r>
              <a:rPr lang="en-IN" sz="1200" dirty="0" err="1">
                <a:latin typeface="Times New Roman" panose="02020603050405020304" pitchFamily="18" charset="0"/>
                <a:cs typeface="Times New Roman" panose="02020603050405020304" pitchFamily="18" charset="0"/>
              </a:rPr>
              <a:t>val</a:t>
            </a:r>
            <a:r>
              <a:rPr lang="en-IN"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26481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940D0EC-E42D-5B02-2458-1E1C0D3199CA}"/>
              </a:ext>
            </a:extLst>
          </p:cNvPr>
          <p:cNvSpPr txBox="1"/>
          <p:nvPr/>
        </p:nvSpPr>
        <p:spPr>
          <a:xfrm>
            <a:off x="469557" y="234778"/>
            <a:ext cx="8686800" cy="5478423"/>
          </a:xfrm>
          <a:prstGeom prst="rect">
            <a:avLst/>
          </a:prstGeom>
          <a:noFill/>
        </p:spPr>
        <p:txBody>
          <a:bodyPr wrap="square">
            <a:spAutoFit/>
          </a:bodyPr>
          <a:lstStyle/>
          <a:p>
            <a:r>
              <a:rPr lang="en-IN" sz="1400" dirty="0" err="1">
                <a:latin typeface="Times New Roman" panose="02020603050405020304" pitchFamily="18" charset="0"/>
                <a:cs typeface="Times New Roman" panose="02020603050405020304" pitchFamily="18" charset="0"/>
              </a:rPr>
              <a:t>predict_stress_detection.objects.create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FID=FID,</a:t>
            </a:r>
          </a:p>
          <a:p>
            <a:r>
              <a:rPr lang="en-IN" sz="1400" dirty="0">
                <a:latin typeface="Times New Roman" panose="02020603050405020304" pitchFamily="18" charset="0"/>
                <a:cs typeface="Times New Roman" panose="02020603050405020304" pitchFamily="18" charset="0"/>
              </a:rPr>
              <a:t>        MEAN_RR=MEAN_RR,</a:t>
            </a:r>
          </a:p>
          <a:p>
            <a:r>
              <a:rPr lang="en-IN" sz="1400" dirty="0">
                <a:latin typeface="Times New Roman" panose="02020603050405020304" pitchFamily="18" charset="0"/>
                <a:cs typeface="Times New Roman" panose="02020603050405020304" pitchFamily="18" charset="0"/>
              </a:rPr>
              <a:t>        MEDIAN_RR=MEDIAN_RR,</a:t>
            </a:r>
          </a:p>
          <a:p>
            <a:r>
              <a:rPr lang="en-IN" sz="1400" dirty="0">
                <a:latin typeface="Times New Roman" panose="02020603050405020304" pitchFamily="18" charset="0"/>
                <a:cs typeface="Times New Roman" panose="02020603050405020304" pitchFamily="18" charset="0"/>
              </a:rPr>
              <a:t>        SDRR=SDRR,</a:t>
            </a:r>
          </a:p>
          <a:p>
            <a:r>
              <a:rPr lang="en-IN" sz="1400" dirty="0">
                <a:latin typeface="Times New Roman" panose="02020603050405020304" pitchFamily="18" charset="0"/>
                <a:cs typeface="Times New Roman" panose="02020603050405020304" pitchFamily="18" charset="0"/>
              </a:rPr>
              <a:t>        RMSSD=RMSSD,</a:t>
            </a:r>
          </a:p>
          <a:p>
            <a:r>
              <a:rPr lang="en-IN" sz="1400" dirty="0">
                <a:latin typeface="Times New Roman" panose="02020603050405020304" pitchFamily="18" charset="0"/>
                <a:cs typeface="Times New Roman" panose="02020603050405020304" pitchFamily="18" charset="0"/>
              </a:rPr>
              <a:t>        SDSD=SDSD,</a:t>
            </a:r>
          </a:p>
          <a:p>
            <a:r>
              <a:rPr lang="en-IN" sz="1400" dirty="0">
                <a:latin typeface="Times New Roman" panose="02020603050405020304" pitchFamily="18" charset="0"/>
                <a:cs typeface="Times New Roman" panose="02020603050405020304" pitchFamily="18" charset="0"/>
              </a:rPr>
              <a:t>        SDRR_RMSSD=SDRR_RMSSD,</a:t>
            </a:r>
          </a:p>
          <a:p>
            <a:r>
              <a:rPr lang="en-IN" sz="1400" dirty="0">
                <a:latin typeface="Times New Roman" panose="02020603050405020304" pitchFamily="18" charset="0"/>
                <a:cs typeface="Times New Roman" panose="02020603050405020304" pitchFamily="18" charset="0"/>
              </a:rPr>
              <a:t>        HR=HR,</a:t>
            </a:r>
          </a:p>
          <a:p>
            <a:r>
              <a:rPr lang="en-IN" sz="1400" dirty="0">
                <a:latin typeface="Times New Roman" panose="02020603050405020304" pitchFamily="18" charset="0"/>
                <a:cs typeface="Times New Roman" panose="02020603050405020304" pitchFamily="18" charset="0"/>
              </a:rPr>
              <a:t>        VLF=VLF,</a:t>
            </a:r>
          </a:p>
          <a:p>
            <a:r>
              <a:rPr lang="en-IN" sz="1400" dirty="0">
                <a:latin typeface="Times New Roman" panose="02020603050405020304" pitchFamily="18" charset="0"/>
                <a:cs typeface="Times New Roman" panose="02020603050405020304" pitchFamily="18" charset="0"/>
              </a:rPr>
              <a:t>        VLF_PCT=VLF_PCT,</a:t>
            </a:r>
          </a:p>
          <a:p>
            <a:r>
              <a:rPr lang="en-IN" sz="1400" dirty="0">
                <a:latin typeface="Times New Roman" panose="02020603050405020304" pitchFamily="18" charset="0"/>
                <a:cs typeface="Times New Roman" panose="02020603050405020304" pitchFamily="18" charset="0"/>
              </a:rPr>
              <a:t>        LF=LF,</a:t>
            </a:r>
          </a:p>
          <a:p>
            <a:r>
              <a:rPr lang="en-IN" sz="1400" dirty="0">
                <a:latin typeface="Times New Roman" panose="02020603050405020304" pitchFamily="18" charset="0"/>
                <a:cs typeface="Times New Roman" panose="02020603050405020304" pitchFamily="18" charset="0"/>
              </a:rPr>
              <a:t>        LF_PCT=LF_PCT,</a:t>
            </a:r>
          </a:p>
          <a:p>
            <a:r>
              <a:rPr lang="en-IN" sz="1400" dirty="0">
                <a:latin typeface="Times New Roman" panose="02020603050405020304" pitchFamily="18" charset="0"/>
                <a:cs typeface="Times New Roman" panose="02020603050405020304" pitchFamily="18" charset="0"/>
              </a:rPr>
              <a:t>        LF_NU=LF_NU,</a:t>
            </a:r>
          </a:p>
          <a:p>
            <a:r>
              <a:rPr lang="en-IN" sz="1400" dirty="0">
                <a:latin typeface="Times New Roman" panose="02020603050405020304" pitchFamily="18" charset="0"/>
                <a:cs typeface="Times New Roman" panose="02020603050405020304" pitchFamily="18" charset="0"/>
              </a:rPr>
              <a:t>        HF=HF,</a:t>
            </a:r>
          </a:p>
          <a:p>
            <a:r>
              <a:rPr lang="en-IN" sz="1400" dirty="0">
                <a:latin typeface="Times New Roman" panose="02020603050405020304" pitchFamily="18" charset="0"/>
                <a:cs typeface="Times New Roman" panose="02020603050405020304" pitchFamily="18" charset="0"/>
              </a:rPr>
              <a:t>        HF_PCT=HF_PCT,</a:t>
            </a:r>
          </a:p>
          <a:p>
            <a:r>
              <a:rPr lang="en-IN" sz="1400" dirty="0">
                <a:latin typeface="Times New Roman" panose="02020603050405020304" pitchFamily="18" charset="0"/>
                <a:cs typeface="Times New Roman" panose="02020603050405020304" pitchFamily="18" charset="0"/>
              </a:rPr>
              <a:t>        HF_NU=HF_NU,</a:t>
            </a:r>
          </a:p>
          <a:p>
            <a:r>
              <a:rPr lang="en-IN" sz="1400" dirty="0">
                <a:latin typeface="Times New Roman" panose="02020603050405020304" pitchFamily="18" charset="0"/>
                <a:cs typeface="Times New Roman" panose="02020603050405020304" pitchFamily="18" charset="0"/>
              </a:rPr>
              <a:t>        TP=TP,</a:t>
            </a:r>
          </a:p>
          <a:p>
            <a:r>
              <a:rPr lang="en-IN" sz="1400" dirty="0">
                <a:latin typeface="Times New Roman" panose="02020603050405020304" pitchFamily="18" charset="0"/>
                <a:cs typeface="Times New Roman" panose="02020603050405020304" pitchFamily="18" charset="0"/>
              </a:rPr>
              <a:t>        LF_HF=LF_HF,</a:t>
            </a:r>
          </a:p>
          <a:p>
            <a:r>
              <a:rPr lang="en-IN" sz="1400" dirty="0">
                <a:latin typeface="Times New Roman" panose="02020603050405020304" pitchFamily="18" charset="0"/>
                <a:cs typeface="Times New Roman" panose="02020603050405020304" pitchFamily="18" charset="0"/>
              </a:rPr>
              <a:t>        HF_LF=HF_LF,</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sampen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sampen</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higuci</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higuci</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Prediction=</a:t>
            </a:r>
            <a:r>
              <a:rPr lang="en-IN" sz="1400" dirty="0" err="1">
                <a:latin typeface="Times New Roman" panose="02020603050405020304" pitchFamily="18" charset="0"/>
                <a:cs typeface="Times New Roman" panose="02020603050405020304" pitchFamily="18" charset="0"/>
              </a:rPr>
              <a:t>val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/Predict_Stress_Detection.html',{'</a:t>
            </a:r>
            <a:r>
              <a:rPr lang="en-IN" sz="1400" dirty="0" err="1">
                <a:latin typeface="Times New Roman" panose="02020603050405020304" pitchFamily="18" charset="0"/>
                <a:cs typeface="Times New Roman" panose="02020603050405020304" pitchFamily="18" charset="0"/>
              </a:rPr>
              <a:t>objs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val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RUser</a:t>
            </a:r>
            <a:r>
              <a:rPr lang="en-IN" sz="1400" dirty="0">
                <a:latin typeface="Times New Roman" panose="02020603050405020304" pitchFamily="18" charset="0"/>
                <a:cs typeface="Times New Roman" panose="02020603050405020304" pitchFamily="18" charset="0"/>
              </a:rPr>
              <a:t>/Predict_Stress_Detection.html')</a:t>
            </a:r>
          </a:p>
        </p:txBody>
      </p:sp>
    </p:spTree>
    <p:extLst>
      <p:ext uri="{BB962C8B-B14F-4D97-AF65-F5344CB8AC3E}">
        <p14:creationId xmlns:p14="http://schemas.microsoft.com/office/powerpoint/2010/main" val="299934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ED3F2-F18A-6BAA-54B6-01315D643C98}"/>
              </a:ext>
            </a:extLst>
          </p:cNvPr>
          <p:cNvSpPr txBox="1"/>
          <p:nvPr/>
        </p:nvSpPr>
        <p:spPr>
          <a:xfrm>
            <a:off x="568411" y="321275"/>
            <a:ext cx="8266671" cy="5478423"/>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Count, </a:t>
            </a:r>
            <a:r>
              <a:rPr lang="en-IN" sz="1400" dirty="0" err="1">
                <a:latin typeface="Times New Roman" panose="02020603050405020304" pitchFamily="18" charset="0"/>
                <a:cs typeface="Times New Roman" panose="02020603050405020304" pitchFamily="18" charset="0"/>
              </a:rPr>
              <a:t>Avg</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django.shortcuts</a:t>
            </a:r>
            <a:r>
              <a:rPr lang="en-IN" sz="1400" dirty="0">
                <a:latin typeface="Times New Roman" panose="02020603050405020304" pitchFamily="18" charset="0"/>
                <a:cs typeface="Times New Roman" panose="02020603050405020304" pitchFamily="18" charset="0"/>
              </a:rPr>
              <a:t> import render, redirect</a:t>
            </a: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Count</a:t>
            </a: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Q</a:t>
            </a:r>
          </a:p>
          <a:p>
            <a:r>
              <a:rPr lang="en-IN" sz="1400" dirty="0">
                <a:latin typeface="Times New Roman" panose="02020603050405020304" pitchFamily="18" charset="0"/>
                <a:cs typeface="Times New Roman" panose="02020603050405020304" pitchFamily="18" charset="0"/>
              </a:rPr>
              <a:t>import datetime</a:t>
            </a:r>
          </a:p>
          <a:p>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xlwt</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django.http</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HttpResponse</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numpy</a:t>
            </a:r>
            <a:r>
              <a:rPr lang="en-IN" sz="1400" dirty="0">
                <a:latin typeface="Times New Roman" panose="02020603050405020304" pitchFamily="18" charset="0"/>
                <a:cs typeface="Times New Roman" panose="02020603050405020304" pitchFamily="18" charset="0"/>
              </a:rPr>
              <a:t> as np</a:t>
            </a:r>
          </a:p>
          <a:p>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numpy</a:t>
            </a:r>
            <a:r>
              <a:rPr lang="en-IN" sz="1400" dirty="0">
                <a:latin typeface="Times New Roman" panose="02020603050405020304" pitchFamily="18" charset="0"/>
                <a:cs typeface="Times New Roman" panose="02020603050405020304" pitchFamily="18" charset="0"/>
              </a:rPr>
              <a:t> as np # linear algebra</a:t>
            </a:r>
          </a:p>
          <a:p>
            <a:r>
              <a:rPr lang="en-IN" sz="1400" dirty="0">
                <a:latin typeface="Times New Roman" panose="02020603050405020304" pitchFamily="18" charset="0"/>
                <a:cs typeface="Times New Roman" panose="02020603050405020304" pitchFamily="18" charset="0"/>
              </a:rPr>
              <a:t>import pandas as pd # data processing, CSV file I/O (e.g. </a:t>
            </a:r>
            <a:r>
              <a:rPr lang="en-IN" sz="1400" dirty="0" err="1">
                <a:latin typeface="Times New Roman" panose="02020603050405020304" pitchFamily="18" charset="0"/>
                <a:cs typeface="Times New Roman" panose="02020603050405020304" pitchFamily="18" charset="0"/>
              </a:rPr>
              <a:t>pd.read_csv</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sklearn.feature_extraction.text</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CountVectorizer</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sklearn.tree</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DecisionTreeClassifier</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#model selection</a:t>
            </a: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sklearn.metrics</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plot_confusion_matrix</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classification_report</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Create your views here.</a:t>
            </a:r>
          </a:p>
          <a:p>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Remote_User.models</a:t>
            </a:r>
            <a:r>
              <a:rPr lang="en-IN" sz="1400" dirty="0">
                <a:latin typeface="Times New Roman" panose="02020603050405020304" pitchFamily="18" charset="0"/>
                <a:cs typeface="Times New Roman" panose="02020603050405020304" pitchFamily="18" charset="0"/>
              </a:rPr>
              <a:t> import ClientRegister_Model,predict_stress_detection,detection_ratio,detection_accuracy</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serviceproviderlogin</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  == "POST":</a:t>
            </a:r>
          </a:p>
          <a:p>
            <a:r>
              <a:rPr lang="en-IN" sz="1400" dirty="0">
                <a:latin typeface="Times New Roman" panose="02020603050405020304" pitchFamily="18" charset="0"/>
                <a:cs typeface="Times New Roman" panose="02020603050405020304" pitchFamily="18" charset="0"/>
              </a:rPr>
              <a:t>        admin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('username')</a:t>
            </a:r>
          </a:p>
          <a:p>
            <a:r>
              <a:rPr lang="en-IN" sz="1400" dirty="0">
                <a:latin typeface="Times New Roman" panose="02020603050405020304" pitchFamily="18" charset="0"/>
                <a:cs typeface="Times New Roman" panose="02020603050405020304" pitchFamily="18" charset="0"/>
              </a:rPr>
              <a:t>        password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        if admin == "Admin" and password =="Admin":</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detection_accuracy.objects.all</a:t>
            </a:r>
            <a:r>
              <a:rPr lang="en-IN" sz="1400" dirty="0">
                <a:latin typeface="Times New Roman" panose="02020603050405020304" pitchFamily="18" charset="0"/>
                <a:cs typeface="Times New Roman" panose="02020603050405020304" pitchFamily="18" charset="0"/>
              </a:rPr>
              <a:t>().delete()</a:t>
            </a:r>
          </a:p>
          <a:p>
            <a:r>
              <a:rPr lang="en-IN" sz="1400" dirty="0">
                <a:latin typeface="Times New Roman" panose="02020603050405020304" pitchFamily="18" charset="0"/>
                <a:cs typeface="Times New Roman" panose="02020603050405020304" pitchFamily="18" charset="0"/>
              </a:rPr>
              <a:t>            return redirect('</a:t>
            </a:r>
            <a:r>
              <a:rPr lang="en-IN" sz="1400" dirty="0" err="1">
                <a:latin typeface="Times New Roman" panose="02020603050405020304" pitchFamily="18" charset="0"/>
                <a:cs typeface="Times New Roman" panose="02020603050405020304" pitchFamily="18" charset="0"/>
              </a:rPr>
              <a:t>View_Remote_Users</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/serviceproviderlogin.html')</a:t>
            </a:r>
          </a:p>
        </p:txBody>
      </p:sp>
    </p:spTree>
    <p:extLst>
      <p:ext uri="{BB962C8B-B14F-4D97-AF65-F5344CB8AC3E}">
        <p14:creationId xmlns:p14="http://schemas.microsoft.com/office/powerpoint/2010/main" val="1268356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3DF1ED-170E-D670-E45C-3AE2093DC9B9}"/>
              </a:ext>
            </a:extLst>
          </p:cNvPr>
          <p:cNvSpPr txBox="1"/>
          <p:nvPr/>
        </p:nvSpPr>
        <p:spPr>
          <a:xfrm>
            <a:off x="667265" y="259492"/>
            <a:ext cx="8489092" cy="5909310"/>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View_Predict_Stress_Detection_Type_Ratio</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detection_ratio.objects.all</a:t>
            </a:r>
            <a:r>
              <a:rPr lang="en-IN" sz="1400" dirty="0">
                <a:latin typeface="Times New Roman" panose="02020603050405020304" pitchFamily="18" charset="0"/>
                <a:cs typeface="Times New Roman" panose="02020603050405020304" pitchFamily="18" charset="0"/>
              </a:rPr>
              <a:t>().delete()</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rratio</a:t>
            </a:r>
            <a:r>
              <a:rPr lang="en-IN" sz="1400" dirty="0">
                <a:latin typeface="Times New Roman" panose="02020603050405020304" pitchFamily="18" charset="0"/>
                <a:cs typeface="Times New Roman" panose="02020603050405020304" pitchFamily="18" charset="0"/>
              </a:rPr>
              <a:t> = ""</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kword</a:t>
            </a:r>
            <a:r>
              <a:rPr lang="en-IN" sz="1400" dirty="0">
                <a:latin typeface="Times New Roman" panose="02020603050405020304" pitchFamily="18" charset="0"/>
                <a:cs typeface="Times New Roman" panose="02020603050405020304" pitchFamily="18" charset="0"/>
              </a:rPr>
              <a:t> = 'Stress'</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kword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().filter(Q(Prediction=</a:t>
            </a:r>
            <a:r>
              <a:rPr lang="en-IN" sz="1400" dirty="0" err="1">
                <a:latin typeface="Times New Roman" panose="02020603050405020304" pitchFamily="18" charset="0"/>
                <a:cs typeface="Times New Roman" panose="02020603050405020304" pitchFamily="18" charset="0"/>
              </a:rPr>
              <a:t>kword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obj1 =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count = </a:t>
            </a:r>
            <a:r>
              <a:rPr lang="en-IN" sz="1400" dirty="0" err="1">
                <a:latin typeface="Times New Roman" panose="02020603050405020304" pitchFamily="18" charset="0"/>
                <a:cs typeface="Times New Roman" panose="02020603050405020304" pitchFamily="18" charset="0"/>
              </a:rPr>
              <a:t>obj.count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count1 = obj1.count();</a:t>
            </a:r>
          </a:p>
          <a:p>
            <a:r>
              <a:rPr lang="en-IN" sz="1400" dirty="0">
                <a:latin typeface="Times New Roman" panose="02020603050405020304" pitchFamily="18" charset="0"/>
                <a:cs typeface="Times New Roman" panose="02020603050405020304" pitchFamily="18" charset="0"/>
              </a:rPr>
              <a:t>    ratio = (count / count1) * 100</a:t>
            </a:r>
          </a:p>
          <a:p>
            <a:r>
              <a:rPr lang="en-IN" sz="1400" dirty="0">
                <a:latin typeface="Times New Roman" panose="02020603050405020304" pitchFamily="18" charset="0"/>
                <a:cs typeface="Times New Roman" panose="02020603050405020304" pitchFamily="18" charset="0"/>
              </a:rPr>
              <a:t>    if ratio != 0:</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detection_ratio.objects.create</a:t>
            </a:r>
            <a:r>
              <a:rPr lang="en-IN" sz="1400" dirty="0">
                <a:latin typeface="Times New Roman" panose="02020603050405020304" pitchFamily="18" charset="0"/>
                <a:cs typeface="Times New Roman" panose="02020603050405020304" pitchFamily="18" charset="0"/>
              </a:rPr>
              <a:t>(names=</a:t>
            </a:r>
            <a:r>
              <a:rPr lang="en-IN" sz="1400" dirty="0" err="1">
                <a:latin typeface="Times New Roman" panose="02020603050405020304" pitchFamily="18" charset="0"/>
                <a:cs typeface="Times New Roman" panose="02020603050405020304" pitchFamily="18" charset="0"/>
              </a:rPr>
              <a:t>kword</a:t>
            </a:r>
            <a:r>
              <a:rPr lang="en-IN" sz="1400" dirty="0">
                <a:latin typeface="Times New Roman" panose="02020603050405020304" pitchFamily="18" charset="0"/>
                <a:cs typeface="Times New Roman" panose="02020603050405020304" pitchFamily="18" charset="0"/>
              </a:rPr>
              <a:t>, ratio=ratio)</a:t>
            </a:r>
          </a:p>
          <a:p>
            <a:r>
              <a:rPr lang="en-IN" sz="1400" dirty="0">
                <a:latin typeface="Times New Roman" panose="02020603050405020304" pitchFamily="18" charset="0"/>
                <a:cs typeface="Times New Roman" panose="02020603050405020304" pitchFamily="18" charset="0"/>
              </a:rPr>
              <a:t>    ratio1 = ""</a:t>
            </a:r>
          </a:p>
          <a:p>
            <a:r>
              <a:rPr lang="en-IN" sz="1400" dirty="0">
                <a:latin typeface="Times New Roman" panose="02020603050405020304" pitchFamily="18" charset="0"/>
                <a:cs typeface="Times New Roman" panose="02020603050405020304" pitchFamily="18" charset="0"/>
              </a:rPr>
              <a:t>    kword1 = 'No Stress'</a:t>
            </a:r>
          </a:p>
          <a:p>
            <a:r>
              <a:rPr lang="en-IN" sz="1400" dirty="0">
                <a:latin typeface="Times New Roman" panose="02020603050405020304" pitchFamily="18" charset="0"/>
                <a:cs typeface="Times New Roman" panose="02020603050405020304" pitchFamily="18" charset="0"/>
              </a:rPr>
              <a:t>    print(kword1)</a:t>
            </a:r>
          </a:p>
          <a:p>
            <a:r>
              <a:rPr lang="en-IN" sz="1400" dirty="0">
                <a:latin typeface="Times New Roman" panose="02020603050405020304" pitchFamily="18" charset="0"/>
                <a:cs typeface="Times New Roman" panose="02020603050405020304" pitchFamily="18" charset="0"/>
              </a:rPr>
              <a:t>    obj1 =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().filter(Q(Prediction=kword1))</a:t>
            </a:r>
          </a:p>
          <a:p>
            <a:r>
              <a:rPr lang="en-IN" sz="1400" dirty="0">
                <a:latin typeface="Times New Roman" panose="02020603050405020304" pitchFamily="18" charset="0"/>
                <a:cs typeface="Times New Roman" panose="02020603050405020304" pitchFamily="18" charset="0"/>
              </a:rPr>
              <a:t>    obj11 =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count1 = obj1.count();</a:t>
            </a:r>
          </a:p>
          <a:p>
            <a:r>
              <a:rPr lang="en-IN" sz="1400" dirty="0">
                <a:latin typeface="Times New Roman" panose="02020603050405020304" pitchFamily="18" charset="0"/>
                <a:cs typeface="Times New Roman" panose="02020603050405020304" pitchFamily="18" charset="0"/>
              </a:rPr>
              <a:t>    count11 = obj11.count();</a:t>
            </a:r>
          </a:p>
          <a:p>
            <a:r>
              <a:rPr lang="en-IN" sz="1400" dirty="0">
                <a:latin typeface="Times New Roman" panose="02020603050405020304" pitchFamily="18" charset="0"/>
                <a:cs typeface="Times New Roman" panose="02020603050405020304" pitchFamily="18" charset="0"/>
              </a:rPr>
              <a:t>    ratio1 = (count1 / count11) * 100</a:t>
            </a:r>
          </a:p>
          <a:p>
            <a:r>
              <a:rPr lang="en-IN" sz="1400" dirty="0">
                <a:latin typeface="Times New Roman" panose="02020603050405020304" pitchFamily="18" charset="0"/>
                <a:cs typeface="Times New Roman" panose="02020603050405020304" pitchFamily="18" charset="0"/>
              </a:rPr>
              <a:t>    if ratio1 != 0:</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detection_ratio.objects.create</a:t>
            </a:r>
            <a:r>
              <a:rPr lang="en-IN" sz="1400" dirty="0">
                <a:latin typeface="Times New Roman" panose="02020603050405020304" pitchFamily="18" charset="0"/>
                <a:cs typeface="Times New Roman" panose="02020603050405020304" pitchFamily="18" charset="0"/>
              </a:rPr>
              <a:t>(names=kword1, ratio=ratio1)</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detection_ratio.objects.all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/View_Predict_Stress_Detection_Type_Ratio.html', {'</a:t>
            </a:r>
            <a:r>
              <a:rPr lang="en-IN" sz="1400" dirty="0" err="1">
                <a:latin typeface="Times New Roman" panose="02020603050405020304" pitchFamily="18" charset="0"/>
                <a:cs typeface="Times New Roman" panose="02020603050405020304" pitchFamily="18" charset="0"/>
              </a:rPr>
              <a:t>objs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View_Remote_Users</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ClientRegister_Model.objects.all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/View_Remote_Users.html',{'objects':</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28761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575A73-74DC-DD47-C927-3E99F48BB94F}"/>
              </a:ext>
            </a:extLst>
          </p:cNvPr>
          <p:cNvSpPr txBox="1"/>
          <p:nvPr/>
        </p:nvSpPr>
        <p:spPr>
          <a:xfrm>
            <a:off x="457200" y="0"/>
            <a:ext cx="8699157" cy="6944079"/>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ViewTrendings</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topic = </a:t>
            </a:r>
            <a:r>
              <a:rPr lang="en-IN" sz="1400" dirty="0" err="1">
                <a:latin typeface="Times New Roman" panose="02020603050405020304" pitchFamily="18" charset="0"/>
                <a:cs typeface="Times New Roman" panose="02020603050405020304" pitchFamily="18" charset="0"/>
              </a:rPr>
              <a:t>predict_stress_detection.objects.values</a:t>
            </a:r>
            <a:r>
              <a:rPr lang="en-IN" sz="1400" dirty="0">
                <a:latin typeface="Times New Roman" panose="02020603050405020304" pitchFamily="18" charset="0"/>
                <a:cs typeface="Times New Roman" panose="02020603050405020304" pitchFamily="18" charset="0"/>
              </a:rPr>
              <a:t>('topics').annotate(</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=Count('topics')).</a:t>
            </a:r>
            <a:r>
              <a:rPr lang="en-IN" sz="1400" dirty="0" err="1">
                <a:latin typeface="Times New Roman" panose="02020603050405020304" pitchFamily="18" charset="0"/>
                <a:cs typeface="Times New Roman" panose="02020603050405020304" pitchFamily="18" charset="0"/>
              </a:rPr>
              <a:t>order_by</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/ViewTrendings.html',{'</a:t>
            </a:r>
            <a:r>
              <a:rPr lang="en-IN" sz="1400" dirty="0" err="1">
                <a:latin typeface="Times New Roman" panose="02020603050405020304" pitchFamily="18" charset="0"/>
                <a:cs typeface="Times New Roman" panose="02020603050405020304" pitchFamily="18" charset="0"/>
              </a:rPr>
              <a:t>objects':topic</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charts(</a:t>
            </a:r>
            <a:r>
              <a:rPr lang="en-IN" sz="1400" dirty="0" err="1">
                <a:latin typeface="Times New Roman" panose="02020603050405020304" pitchFamily="18" charset="0"/>
                <a:cs typeface="Times New Roman" panose="02020603050405020304" pitchFamily="18" charset="0"/>
              </a:rPr>
              <a:t>request,chart_type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chart1 = </a:t>
            </a:r>
            <a:r>
              <a:rPr lang="en-IN" sz="1400" dirty="0" err="1">
                <a:latin typeface="Times New Roman" panose="02020603050405020304" pitchFamily="18" charset="0"/>
                <a:cs typeface="Times New Roman" panose="02020603050405020304" pitchFamily="18" charset="0"/>
              </a:rPr>
              <a:t>detection_ratio.objects.values</a:t>
            </a:r>
            <a:r>
              <a:rPr lang="en-IN" sz="1400" dirty="0">
                <a:latin typeface="Times New Roman" panose="02020603050405020304" pitchFamily="18" charset="0"/>
                <a:cs typeface="Times New Roman" panose="02020603050405020304" pitchFamily="18" charset="0"/>
              </a:rPr>
              <a:t>('names').annotate(</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Avg</a:t>
            </a:r>
            <a:r>
              <a:rPr lang="en-IN" sz="1400" dirty="0">
                <a:latin typeface="Times New Roman" panose="02020603050405020304" pitchFamily="18" charset="0"/>
                <a:cs typeface="Times New Roman" panose="02020603050405020304" pitchFamily="18" charset="0"/>
              </a:rPr>
              <a:t>('ratio'))</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/charts.html", {'form':chart1, 'chart_type':</a:t>
            </a:r>
            <a:r>
              <a:rPr lang="en-IN" sz="1400" dirty="0" err="1">
                <a:latin typeface="Times New Roman" panose="02020603050405020304" pitchFamily="18" charset="0"/>
                <a:cs typeface="Times New Roman" panose="02020603050405020304" pitchFamily="18" charset="0"/>
              </a:rPr>
              <a:t>chart_type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charts1(</a:t>
            </a:r>
            <a:r>
              <a:rPr lang="en-IN" sz="1400" dirty="0" err="1">
                <a:latin typeface="Times New Roman" panose="02020603050405020304" pitchFamily="18" charset="0"/>
                <a:cs typeface="Times New Roman" panose="02020603050405020304" pitchFamily="18" charset="0"/>
              </a:rPr>
              <a:t>request,chart_type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chart1 = </a:t>
            </a:r>
            <a:r>
              <a:rPr lang="en-IN" sz="1400" dirty="0" err="1">
                <a:latin typeface="Times New Roman" panose="02020603050405020304" pitchFamily="18" charset="0"/>
                <a:cs typeface="Times New Roman" panose="02020603050405020304" pitchFamily="18" charset="0"/>
              </a:rPr>
              <a:t>detection_accuracy.objects.values</a:t>
            </a:r>
            <a:r>
              <a:rPr lang="en-IN" sz="1400" dirty="0">
                <a:latin typeface="Times New Roman" panose="02020603050405020304" pitchFamily="18" charset="0"/>
                <a:cs typeface="Times New Roman" panose="02020603050405020304" pitchFamily="18" charset="0"/>
              </a:rPr>
              <a:t>('names').annotate(</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Avg</a:t>
            </a:r>
            <a:r>
              <a:rPr lang="en-IN" sz="1400" dirty="0">
                <a:latin typeface="Times New Roman" panose="02020603050405020304" pitchFamily="18" charset="0"/>
                <a:cs typeface="Times New Roman" panose="02020603050405020304" pitchFamily="18" charset="0"/>
              </a:rPr>
              <a:t>('ratio'))</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/charts1.html", {'form':chart1, 'chart_type':</a:t>
            </a:r>
            <a:r>
              <a:rPr lang="en-IN" sz="1400" dirty="0" err="1">
                <a:latin typeface="Times New Roman" panose="02020603050405020304" pitchFamily="18" charset="0"/>
                <a:cs typeface="Times New Roman" panose="02020603050405020304" pitchFamily="18" charset="0"/>
              </a:rPr>
              <a:t>chart_type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View_Predict_Stress_Detection_Details</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 '</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/View_Predict_Stress_Detection_Details.html', {'</a:t>
            </a:r>
            <a:r>
              <a:rPr lang="en-IN" sz="1400" dirty="0" err="1">
                <a:latin typeface="Times New Roman" panose="02020603050405020304" pitchFamily="18" charset="0"/>
                <a:cs typeface="Times New Roman" panose="02020603050405020304" pitchFamily="18" charset="0"/>
              </a:rPr>
              <a:t>list_objects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likeschart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request,like_chart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charts =</a:t>
            </a:r>
            <a:r>
              <a:rPr lang="en-IN" sz="1400" dirty="0" err="1">
                <a:latin typeface="Times New Roman" panose="02020603050405020304" pitchFamily="18" charset="0"/>
                <a:cs typeface="Times New Roman" panose="02020603050405020304" pitchFamily="18" charset="0"/>
              </a:rPr>
              <a:t>detection_accuracy.objects.values</a:t>
            </a:r>
            <a:r>
              <a:rPr lang="en-IN" sz="1400" dirty="0">
                <a:latin typeface="Times New Roman" panose="02020603050405020304" pitchFamily="18" charset="0"/>
                <a:cs typeface="Times New Roman" panose="02020603050405020304" pitchFamily="18" charset="0"/>
              </a:rPr>
              <a:t>('names').annotate(</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Avg</a:t>
            </a:r>
            <a:r>
              <a:rPr lang="en-IN" sz="1400" dirty="0">
                <a:latin typeface="Times New Roman" panose="02020603050405020304" pitchFamily="18" charset="0"/>
                <a:cs typeface="Times New Roman" panose="02020603050405020304" pitchFamily="18" charset="0"/>
              </a:rPr>
              <a:t>('ratio'))</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/likeschart.html", {'</a:t>
            </a:r>
            <a:r>
              <a:rPr lang="en-IN" sz="1400" dirty="0" err="1">
                <a:latin typeface="Times New Roman" panose="02020603050405020304" pitchFamily="18" charset="0"/>
                <a:cs typeface="Times New Roman" panose="02020603050405020304" pitchFamily="18" charset="0"/>
              </a:rPr>
              <a:t>form':charts</a:t>
            </a:r>
            <a:r>
              <a:rPr lang="en-IN" sz="1400" dirty="0">
                <a:latin typeface="Times New Roman" panose="02020603050405020304" pitchFamily="18" charset="0"/>
                <a:cs typeface="Times New Roman" panose="02020603050405020304" pitchFamily="18" charset="0"/>
              </a:rPr>
              <a:t>, 'like_chart':</a:t>
            </a:r>
            <a:r>
              <a:rPr lang="en-IN" sz="1400" dirty="0" err="1">
                <a:latin typeface="Times New Roman" panose="02020603050405020304" pitchFamily="18" charset="0"/>
                <a:cs typeface="Times New Roman" panose="02020603050405020304" pitchFamily="18" charset="0"/>
              </a:rPr>
              <a:t>like_chart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Download_Trained_DataSets</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response = </a:t>
            </a:r>
            <a:r>
              <a:rPr lang="en-IN" sz="1400" dirty="0" err="1">
                <a:latin typeface="Times New Roman" panose="02020603050405020304" pitchFamily="18" charset="0"/>
                <a:cs typeface="Times New Roman" panose="02020603050405020304" pitchFamily="18" charset="0"/>
              </a:rPr>
              <a:t>HttpResponse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content_type</a:t>
            </a:r>
            <a:r>
              <a:rPr lang="en-IN" sz="1400" dirty="0">
                <a:latin typeface="Times New Roman" panose="02020603050405020304" pitchFamily="18" charset="0"/>
                <a:cs typeface="Times New Roman" panose="02020603050405020304" pitchFamily="18" charset="0"/>
              </a:rPr>
              <a:t>='application/</a:t>
            </a:r>
            <a:r>
              <a:rPr lang="en-IN" sz="1400" dirty="0" err="1">
                <a:latin typeface="Times New Roman" panose="02020603050405020304" pitchFamily="18" charset="0"/>
                <a:cs typeface="Times New Roman" panose="02020603050405020304" pitchFamily="18" charset="0"/>
              </a:rPr>
              <a:t>ms</a:t>
            </a:r>
            <a:r>
              <a:rPr lang="en-IN" sz="1400" dirty="0">
                <a:latin typeface="Times New Roman" panose="02020603050405020304" pitchFamily="18" charset="0"/>
                <a:cs typeface="Times New Roman" panose="02020603050405020304" pitchFamily="18" charset="0"/>
              </a:rPr>
              <a:t>-excel')</a:t>
            </a:r>
          </a:p>
          <a:p>
            <a:r>
              <a:rPr lang="en-IN" sz="1400" dirty="0">
                <a:latin typeface="Times New Roman" panose="02020603050405020304" pitchFamily="18" charset="0"/>
                <a:cs typeface="Times New Roman" panose="02020603050405020304" pitchFamily="18" charset="0"/>
              </a:rPr>
              <a:t>    # decide file name</a:t>
            </a:r>
          </a:p>
          <a:p>
            <a:r>
              <a:rPr lang="en-IN" sz="1400" dirty="0">
                <a:latin typeface="Times New Roman" panose="02020603050405020304" pitchFamily="18" charset="0"/>
                <a:cs typeface="Times New Roman" panose="02020603050405020304" pitchFamily="18" charset="0"/>
              </a:rPr>
              <a:t>    response['Content-Disposition'] = 'attachment; filename="Predicted_Data.xls"'</a:t>
            </a:r>
          </a:p>
          <a:p>
            <a:r>
              <a:rPr lang="en-IN" sz="1400" dirty="0">
                <a:latin typeface="Times New Roman" panose="02020603050405020304" pitchFamily="18" charset="0"/>
                <a:cs typeface="Times New Roman" panose="02020603050405020304" pitchFamily="18" charset="0"/>
              </a:rPr>
              <a:t>    # creating workbook</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wb</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xlwt.Workbook</a:t>
            </a:r>
            <a:r>
              <a:rPr lang="en-IN" sz="1400" dirty="0">
                <a:latin typeface="Times New Roman" panose="02020603050405020304" pitchFamily="18" charset="0"/>
                <a:cs typeface="Times New Roman" panose="02020603050405020304" pitchFamily="18" charset="0"/>
              </a:rPr>
              <a:t>(encoding='utf-8')</a:t>
            </a:r>
          </a:p>
          <a:p>
            <a:r>
              <a:rPr lang="en-IN" sz="1400" dirty="0">
                <a:latin typeface="Times New Roman" panose="02020603050405020304" pitchFamily="18" charset="0"/>
                <a:cs typeface="Times New Roman" panose="02020603050405020304" pitchFamily="18" charset="0"/>
              </a:rPr>
              <a:t>    # adding sheet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wb.add_sheet</a:t>
            </a:r>
            <a:r>
              <a:rPr lang="en-IN" sz="1400" dirty="0">
                <a:latin typeface="Times New Roman" panose="02020603050405020304" pitchFamily="18" charset="0"/>
                <a:cs typeface="Times New Roman" panose="02020603050405020304" pitchFamily="18" charset="0"/>
              </a:rPr>
              <a:t>("sheet1")</a:t>
            </a:r>
          </a:p>
          <a:p>
            <a:r>
              <a:rPr lang="en-IN" sz="1400" dirty="0">
                <a:latin typeface="Times New Roman" panose="02020603050405020304" pitchFamily="18" charset="0"/>
                <a:cs typeface="Times New Roman" panose="02020603050405020304" pitchFamily="18" charset="0"/>
              </a:rPr>
              <a:t>    # Sheet header, first row</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 0</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xlwt.XFStyle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 headers are bold</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font_style.font.bold</a:t>
            </a:r>
            <a:r>
              <a:rPr lang="en-IN" sz="1400" dirty="0">
                <a:latin typeface="Times New Roman" panose="02020603050405020304" pitchFamily="18" charset="0"/>
                <a:cs typeface="Times New Roman" panose="02020603050405020304" pitchFamily="18" charset="0"/>
              </a:rPr>
              <a:t> = True</a:t>
            </a:r>
          </a:p>
          <a:p>
            <a:r>
              <a:rPr lang="en-IN" sz="1400" dirty="0">
                <a:latin typeface="Times New Roman" panose="02020603050405020304" pitchFamily="18" charset="0"/>
                <a:cs typeface="Times New Roman" panose="02020603050405020304" pitchFamily="18" charset="0"/>
              </a:rPr>
              <a:t>    # writer = </a:t>
            </a:r>
            <a:r>
              <a:rPr lang="en-IN" sz="1400" dirty="0" err="1">
                <a:latin typeface="Times New Roman" panose="02020603050405020304" pitchFamily="18" charset="0"/>
                <a:cs typeface="Times New Roman" panose="02020603050405020304" pitchFamily="18" charset="0"/>
              </a:rPr>
              <a:t>csv.writer</a:t>
            </a:r>
            <a:r>
              <a:rPr lang="en-IN" sz="1400" dirty="0">
                <a:latin typeface="Times New Roman" panose="02020603050405020304" pitchFamily="18" charset="0"/>
                <a:cs typeface="Times New Roman" panose="02020603050405020304" pitchFamily="18" charset="0"/>
              </a:rPr>
              <a:t>(response)</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predict_stress_detection.objects.all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data =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dummy method to fetch data.</a:t>
            </a:r>
          </a:p>
        </p:txBody>
      </p:sp>
    </p:spTree>
    <p:extLst>
      <p:ext uri="{BB962C8B-B14F-4D97-AF65-F5344CB8AC3E}">
        <p14:creationId xmlns:p14="http://schemas.microsoft.com/office/powerpoint/2010/main" val="1524687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B5FD68-5BA5-54CA-DB33-D570C8A1D998}"/>
              </a:ext>
            </a:extLst>
          </p:cNvPr>
          <p:cNvSpPr txBox="1"/>
          <p:nvPr/>
        </p:nvSpPr>
        <p:spPr>
          <a:xfrm>
            <a:off x="556054" y="222422"/>
            <a:ext cx="8600303" cy="5693866"/>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for </a:t>
            </a:r>
            <a:r>
              <a:rPr lang="en-IN" sz="1400" dirty="0" err="1">
                <a:latin typeface="Times New Roman" panose="02020603050405020304" pitchFamily="18" charset="0"/>
                <a:cs typeface="Times New Roman" panose="02020603050405020304" pitchFamily="18" charset="0"/>
              </a:rPr>
              <a:t>my_row</a:t>
            </a:r>
            <a:r>
              <a:rPr lang="en-IN" sz="1400" dirty="0">
                <a:latin typeface="Times New Roman" panose="02020603050405020304" pitchFamily="18" charset="0"/>
                <a:cs typeface="Times New Roman" panose="02020603050405020304" pitchFamily="18" charset="0"/>
              </a:rPr>
              <a:t> in data:</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+ 1</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0, </a:t>
            </a:r>
            <a:r>
              <a:rPr lang="en-IN" sz="1400" dirty="0" err="1">
                <a:latin typeface="Times New Roman" panose="02020603050405020304" pitchFamily="18" charset="0"/>
                <a:cs typeface="Times New Roman" panose="02020603050405020304" pitchFamily="18" charset="0"/>
              </a:rPr>
              <a:t>my_row.FID</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 </a:t>
            </a:r>
            <a:r>
              <a:rPr lang="en-IN" sz="1400" dirty="0" err="1">
                <a:latin typeface="Times New Roman" panose="02020603050405020304" pitchFamily="18" charset="0"/>
                <a:cs typeface="Times New Roman" panose="02020603050405020304" pitchFamily="18" charset="0"/>
              </a:rPr>
              <a:t>my_row.MEAN_RR</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2, </a:t>
            </a:r>
            <a:r>
              <a:rPr lang="en-IN" sz="1400" dirty="0" err="1">
                <a:latin typeface="Times New Roman" panose="02020603050405020304" pitchFamily="18" charset="0"/>
                <a:cs typeface="Times New Roman" panose="02020603050405020304" pitchFamily="18" charset="0"/>
              </a:rPr>
              <a:t>my_row.MEDIAN_RR</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3, </a:t>
            </a:r>
            <a:r>
              <a:rPr lang="en-IN" sz="1400" dirty="0" err="1">
                <a:latin typeface="Times New Roman" panose="02020603050405020304" pitchFamily="18" charset="0"/>
                <a:cs typeface="Times New Roman" panose="02020603050405020304" pitchFamily="18" charset="0"/>
              </a:rPr>
              <a:t>my_row.SDRR</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4, </a:t>
            </a:r>
            <a:r>
              <a:rPr lang="en-IN" sz="1400" dirty="0" err="1">
                <a:latin typeface="Times New Roman" panose="02020603050405020304" pitchFamily="18" charset="0"/>
                <a:cs typeface="Times New Roman" panose="02020603050405020304" pitchFamily="18" charset="0"/>
              </a:rPr>
              <a:t>my_row.RMSSD</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5, </a:t>
            </a:r>
            <a:r>
              <a:rPr lang="en-IN" sz="1400" dirty="0" err="1">
                <a:latin typeface="Times New Roman" panose="02020603050405020304" pitchFamily="18" charset="0"/>
                <a:cs typeface="Times New Roman" panose="02020603050405020304" pitchFamily="18" charset="0"/>
              </a:rPr>
              <a:t>my_row.SDSD</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6, </a:t>
            </a:r>
            <a:r>
              <a:rPr lang="en-IN" sz="1400" dirty="0" err="1">
                <a:latin typeface="Times New Roman" panose="02020603050405020304" pitchFamily="18" charset="0"/>
                <a:cs typeface="Times New Roman" panose="02020603050405020304" pitchFamily="18" charset="0"/>
              </a:rPr>
              <a:t>my_row.SDRR_RMSSD</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7, my_row.HR,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8, </a:t>
            </a:r>
            <a:r>
              <a:rPr lang="en-IN" sz="1400" dirty="0" err="1">
                <a:latin typeface="Times New Roman" panose="02020603050405020304" pitchFamily="18" charset="0"/>
                <a:cs typeface="Times New Roman" panose="02020603050405020304" pitchFamily="18" charset="0"/>
              </a:rPr>
              <a:t>my_row.VLF</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9, </a:t>
            </a:r>
            <a:r>
              <a:rPr lang="en-IN" sz="1400" dirty="0" err="1">
                <a:latin typeface="Times New Roman" panose="02020603050405020304" pitchFamily="18" charset="0"/>
                <a:cs typeface="Times New Roman" panose="02020603050405020304" pitchFamily="18" charset="0"/>
              </a:rPr>
              <a:t>my_row.VLF_PCT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10, </a:t>
            </a:r>
            <a:r>
              <a:rPr lang="en-IN" sz="1400" dirty="0" err="1">
                <a:latin typeface="Times New Roman" panose="02020603050405020304" pitchFamily="18" charset="0"/>
                <a:cs typeface="Times New Roman" panose="02020603050405020304" pitchFamily="18" charset="0"/>
              </a:rPr>
              <a:t>my_row.LF</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11, </a:t>
            </a:r>
            <a:r>
              <a:rPr lang="en-IN" sz="1400" dirty="0" err="1">
                <a:latin typeface="Times New Roman" panose="02020603050405020304" pitchFamily="18" charset="0"/>
                <a:cs typeface="Times New Roman" panose="02020603050405020304" pitchFamily="18" charset="0"/>
              </a:rPr>
              <a:t>my_row.LF_PCT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12, </a:t>
            </a:r>
            <a:r>
              <a:rPr lang="en-IN" sz="1400" dirty="0" err="1">
                <a:latin typeface="Times New Roman" panose="02020603050405020304" pitchFamily="18" charset="0"/>
                <a:cs typeface="Times New Roman" panose="02020603050405020304" pitchFamily="18" charset="0"/>
              </a:rPr>
              <a:t>my_row.LF_NU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13, </a:t>
            </a:r>
            <a:r>
              <a:rPr lang="en-IN" sz="1400" dirty="0" err="1">
                <a:latin typeface="Times New Roman" panose="02020603050405020304" pitchFamily="18" charset="0"/>
                <a:cs typeface="Times New Roman" panose="02020603050405020304" pitchFamily="18" charset="0"/>
              </a:rPr>
              <a:t>my_row.HF</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14, </a:t>
            </a:r>
            <a:r>
              <a:rPr lang="en-IN" sz="1400" dirty="0" err="1">
                <a:latin typeface="Times New Roman" panose="02020603050405020304" pitchFamily="18" charset="0"/>
                <a:cs typeface="Times New Roman" panose="02020603050405020304" pitchFamily="18" charset="0"/>
              </a:rPr>
              <a:t>my_row.HF_PCT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15, </a:t>
            </a:r>
            <a:r>
              <a:rPr lang="en-IN" sz="1400" dirty="0" err="1">
                <a:latin typeface="Times New Roman" panose="02020603050405020304" pitchFamily="18" charset="0"/>
                <a:cs typeface="Times New Roman" panose="02020603050405020304" pitchFamily="18" charset="0"/>
              </a:rPr>
              <a:t>my_row.HF_NU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16, my_row.TP,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17, </a:t>
            </a:r>
            <a:r>
              <a:rPr lang="en-IN" sz="1400" dirty="0" err="1">
                <a:latin typeface="Times New Roman" panose="02020603050405020304" pitchFamily="18" charset="0"/>
                <a:cs typeface="Times New Roman" panose="02020603050405020304" pitchFamily="18" charset="0"/>
              </a:rPr>
              <a:t>my_row.LF_HF</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18, </a:t>
            </a:r>
            <a:r>
              <a:rPr lang="en-IN" sz="1400" dirty="0" err="1">
                <a:latin typeface="Times New Roman" panose="02020603050405020304" pitchFamily="18" charset="0"/>
                <a:cs typeface="Times New Roman" panose="02020603050405020304" pitchFamily="18" charset="0"/>
              </a:rPr>
              <a:t>my_row.HF_LF</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19, </a:t>
            </a:r>
            <a:r>
              <a:rPr lang="en-IN" sz="1400" dirty="0" err="1">
                <a:latin typeface="Times New Roman" panose="02020603050405020304" pitchFamily="18" charset="0"/>
                <a:cs typeface="Times New Roman" panose="02020603050405020304" pitchFamily="18" charset="0"/>
              </a:rPr>
              <a:t>my_row.sampen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20, </a:t>
            </a:r>
            <a:r>
              <a:rPr lang="en-IN" sz="1400" dirty="0" err="1">
                <a:latin typeface="Times New Roman" panose="02020603050405020304" pitchFamily="18" charset="0"/>
                <a:cs typeface="Times New Roman" panose="02020603050405020304" pitchFamily="18" charset="0"/>
              </a:rPr>
              <a:t>my_row.higuci</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ws.write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row_num</a:t>
            </a:r>
            <a:r>
              <a:rPr lang="en-IN" sz="1400" dirty="0">
                <a:latin typeface="Times New Roman" panose="02020603050405020304" pitchFamily="18" charset="0"/>
                <a:cs typeface="Times New Roman" panose="02020603050405020304" pitchFamily="18" charset="0"/>
              </a:rPr>
              <a:t>, 21, </a:t>
            </a:r>
            <a:r>
              <a:rPr lang="en-IN" sz="1400" dirty="0" err="1">
                <a:latin typeface="Times New Roman" panose="02020603050405020304" pitchFamily="18" charset="0"/>
                <a:cs typeface="Times New Roman" panose="02020603050405020304" pitchFamily="18" charset="0"/>
              </a:rPr>
              <a:t>my_row.Prediction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font_style</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wb.save</a:t>
            </a:r>
            <a:r>
              <a:rPr lang="en-IN" sz="1400" dirty="0">
                <a:latin typeface="Times New Roman" panose="02020603050405020304" pitchFamily="18" charset="0"/>
                <a:cs typeface="Times New Roman" panose="02020603050405020304" pitchFamily="18" charset="0"/>
              </a:rPr>
              <a:t>(response)</a:t>
            </a:r>
          </a:p>
          <a:p>
            <a:r>
              <a:rPr lang="en-IN" sz="1400" dirty="0">
                <a:latin typeface="Times New Roman" panose="02020603050405020304" pitchFamily="18" charset="0"/>
                <a:cs typeface="Times New Roman" panose="02020603050405020304" pitchFamily="18" charset="0"/>
              </a:rPr>
              <a:t>    return response</a:t>
            </a:r>
          </a:p>
        </p:txBody>
      </p:sp>
    </p:spTree>
    <p:extLst>
      <p:ext uri="{BB962C8B-B14F-4D97-AF65-F5344CB8AC3E}">
        <p14:creationId xmlns:p14="http://schemas.microsoft.com/office/powerpoint/2010/main" val="136040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3C1DF2-5E44-8522-ACE0-0CBF42C2C5F8}"/>
              </a:ext>
            </a:extLst>
          </p:cNvPr>
          <p:cNvSpPr txBox="1"/>
          <p:nvPr/>
        </p:nvSpPr>
        <p:spPr>
          <a:xfrm>
            <a:off x="321276" y="0"/>
            <a:ext cx="8835081" cy="7201972"/>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train_model</a:t>
            </a:r>
            <a:r>
              <a:rPr lang="en-IN" sz="1400" dirty="0">
                <a:latin typeface="Times New Roman" panose="02020603050405020304" pitchFamily="18" charset="0"/>
                <a:cs typeface="Times New Roman" panose="02020603050405020304" pitchFamily="18" charset="0"/>
              </a:rPr>
              <a:t>(request):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detection_accuracy.objects.all</a:t>
            </a:r>
            <a:r>
              <a:rPr lang="en-IN" sz="1400" dirty="0">
                <a:latin typeface="Times New Roman" panose="02020603050405020304" pitchFamily="18" charset="0"/>
                <a:cs typeface="Times New Roman" panose="02020603050405020304" pitchFamily="18" charset="0"/>
              </a:rPr>
              <a:t>().delete()</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pd.read_csv</a:t>
            </a:r>
            <a:r>
              <a:rPr lang="en-IN" sz="1400" dirty="0">
                <a:latin typeface="Times New Roman" panose="02020603050405020304" pitchFamily="18" charset="0"/>
                <a:cs typeface="Times New Roman" panose="02020603050405020304" pitchFamily="18" charset="0"/>
              </a:rPr>
              <a:t>('Datasets.csv', encoding='latin-1')</a:t>
            </a:r>
          </a:p>
          <a:p>
            <a:r>
              <a:rPr lang="en-IN" sz="1400" dirty="0">
                <a:latin typeface="Times New Roman" panose="02020603050405020304" pitchFamily="18" charset="0"/>
                <a:cs typeface="Times New Roman" panose="02020603050405020304" pitchFamily="18" charset="0"/>
              </a:rPr>
              <a:t>    def </a:t>
            </a:r>
            <a:r>
              <a:rPr lang="en-IN" sz="1400" dirty="0" err="1">
                <a:latin typeface="Times New Roman" panose="02020603050405020304" pitchFamily="18" charset="0"/>
                <a:cs typeface="Times New Roman" panose="02020603050405020304" pitchFamily="18" charset="0"/>
              </a:rPr>
              <a:t>apply_results</a:t>
            </a:r>
            <a:r>
              <a:rPr lang="en-IN" sz="1400" dirty="0">
                <a:latin typeface="Times New Roman" panose="02020603050405020304" pitchFamily="18" charset="0"/>
                <a:cs typeface="Times New Roman" panose="02020603050405020304" pitchFamily="18" charset="0"/>
              </a:rPr>
              <a:t>(label):</a:t>
            </a:r>
          </a:p>
          <a:p>
            <a:r>
              <a:rPr lang="en-IN" sz="1400" dirty="0">
                <a:latin typeface="Times New Roman" panose="02020603050405020304" pitchFamily="18" charset="0"/>
                <a:cs typeface="Times New Roman" panose="02020603050405020304" pitchFamily="18" charset="0"/>
              </a:rPr>
              <a:t>        if (label == 'no stress'):</a:t>
            </a:r>
          </a:p>
          <a:p>
            <a:r>
              <a:rPr lang="en-IN" sz="1400" dirty="0">
                <a:latin typeface="Times New Roman" panose="02020603050405020304" pitchFamily="18" charset="0"/>
                <a:cs typeface="Times New Roman" panose="02020603050405020304" pitchFamily="18" charset="0"/>
              </a:rPr>
              <a:t>            return 0  # No Stress</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elif</a:t>
            </a:r>
            <a:r>
              <a:rPr lang="en-IN" sz="1400" dirty="0">
                <a:latin typeface="Times New Roman" panose="02020603050405020304" pitchFamily="18" charset="0"/>
                <a:cs typeface="Times New Roman" panose="02020603050405020304" pitchFamily="18" charset="0"/>
              </a:rPr>
              <a:t> (label == 'stress'):</a:t>
            </a:r>
          </a:p>
          <a:p>
            <a:r>
              <a:rPr lang="en-IN" sz="1400" dirty="0">
                <a:latin typeface="Times New Roman" panose="02020603050405020304" pitchFamily="18" charset="0"/>
                <a:cs typeface="Times New Roman" panose="02020603050405020304" pitchFamily="18" charset="0"/>
              </a:rPr>
              <a:t>            return 1  # Stress</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a:t>
            </a:r>
            <a:r>
              <a:rPr lang="en-IN" sz="1400" dirty="0">
                <a:latin typeface="Times New Roman" panose="02020603050405020304" pitchFamily="18" charset="0"/>
                <a:cs typeface="Times New Roman" panose="02020603050405020304" pitchFamily="18" charset="0"/>
              </a:rPr>
              <a:t>['results'] = </a:t>
            </a:r>
            <a:r>
              <a:rPr lang="en-IN" sz="1400" dirty="0" err="1">
                <a:latin typeface="Times New Roman" panose="02020603050405020304" pitchFamily="18" charset="0"/>
                <a:cs typeface="Times New Roman" panose="02020603050405020304" pitchFamily="18" charset="0"/>
              </a:rPr>
              <a:t>df</a:t>
            </a:r>
            <a:r>
              <a:rPr lang="en-IN" sz="1400" dirty="0">
                <a:latin typeface="Times New Roman" panose="02020603050405020304" pitchFamily="18" charset="0"/>
                <a:cs typeface="Times New Roman" panose="02020603050405020304" pitchFamily="18" charset="0"/>
              </a:rPr>
              <a:t>['condition'].apply(</a:t>
            </a:r>
            <a:r>
              <a:rPr lang="en-IN" sz="1400" dirty="0" err="1">
                <a:latin typeface="Times New Roman" panose="02020603050405020304" pitchFamily="18" charset="0"/>
                <a:cs typeface="Times New Roman" panose="02020603050405020304" pitchFamily="18" charset="0"/>
              </a:rPr>
              <a:t>apply_results</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x = </a:t>
            </a:r>
            <a:r>
              <a:rPr lang="en-IN" sz="1400" dirty="0" err="1">
                <a:latin typeface="Times New Roman" panose="02020603050405020304" pitchFamily="18" charset="0"/>
                <a:cs typeface="Times New Roman" panose="02020603050405020304" pitchFamily="18" charset="0"/>
              </a:rPr>
              <a:t>df</a:t>
            </a:r>
            <a:r>
              <a:rPr lang="en-IN" sz="1400" dirty="0">
                <a:latin typeface="Times New Roman" panose="02020603050405020304" pitchFamily="18" charset="0"/>
                <a:cs typeface="Times New Roman" panose="02020603050405020304" pitchFamily="18" charset="0"/>
              </a:rPr>
              <a:t>["FID"]</a:t>
            </a:r>
          </a:p>
          <a:p>
            <a:r>
              <a:rPr lang="en-IN" sz="1400" dirty="0">
                <a:latin typeface="Times New Roman" panose="02020603050405020304" pitchFamily="18" charset="0"/>
                <a:cs typeface="Times New Roman" panose="02020603050405020304" pitchFamily="18" charset="0"/>
              </a:rPr>
              <a:t>    y = </a:t>
            </a:r>
            <a:r>
              <a:rPr lang="en-IN" sz="1400" dirty="0" err="1">
                <a:latin typeface="Times New Roman" panose="02020603050405020304" pitchFamily="18" charset="0"/>
                <a:cs typeface="Times New Roman" panose="02020603050405020304" pitchFamily="18" charset="0"/>
              </a:rPr>
              <a:t>df</a:t>
            </a:r>
            <a:r>
              <a:rPr lang="en-IN" sz="1400" dirty="0">
                <a:latin typeface="Times New Roman" panose="02020603050405020304" pitchFamily="18" charset="0"/>
                <a:cs typeface="Times New Roman" panose="02020603050405020304" pitchFamily="18" charset="0"/>
              </a:rPr>
              <a:t>["results"]</a:t>
            </a:r>
          </a:p>
          <a:p>
            <a:r>
              <a:rPr lang="en-IN" sz="1400" dirty="0">
                <a:latin typeface="Times New Roman" panose="02020603050405020304" pitchFamily="18" charset="0"/>
                <a:cs typeface="Times New Roman" panose="02020603050405020304" pitchFamily="18" charset="0"/>
              </a:rPr>
              <a:t>    cv = </a:t>
            </a:r>
            <a:r>
              <a:rPr lang="en-IN" sz="1400" dirty="0" err="1">
                <a:latin typeface="Times New Roman" panose="02020603050405020304" pitchFamily="18" charset="0"/>
                <a:cs typeface="Times New Roman" panose="02020603050405020304" pitchFamily="18" charset="0"/>
              </a:rPr>
              <a:t>CountVectorizer</a:t>
            </a:r>
            <a:r>
              <a:rPr lang="en-IN" sz="1400" dirty="0">
                <a:latin typeface="Times New Roman" panose="02020603050405020304" pitchFamily="18" charset="0"/>
                <a:cs typeface="Times New Roman" panose="02020603050405020304" pitchFamily="18" charset="0"/>
              </a:rPr>
              <a:t>(lowercase=False, </a:t>
            </a:r>
            <a:r>
              <a:rPr lang="en-IN" sz="1400" dirty="0" err="1">
                <a:latin typeface="Times New Roman" panose="02020603050405020304" pitchFamily="18" charset="0"/>
                <a:cs typeface="Times New Roman" panose="02020603050405020304" pitchFamily="18" charset="0"/>
              </a:rPr>
              <a:t>strip_accents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unicode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ngram_range</a:t>
            </a:r>
            <a:r>
              <a:rPr lang="en-IN" sz="1400" dirty="0">
                <a:latin typeface="Times New Roman" panose="02020603050405020304" pitchFamily="18" charset="0"/>
                <a:cs typeface="Times New Roman" panose="02020603050405020304" pitchFamily="18" charset="0"/>
              </a:rPr>
              <a:t>=(1, 1))</a:t>
            </a:r>
          </a:p>
          <a:p>
            <a:r>
              <a:rPr lang="en-IN" sz="1400" dirty="0">
                <a:latin typeface="Times New Roman" panose="02020603050405020304" pitchFamily="18" charset="0"/>
                <a:cs typeface="Times New Roman" panose="02020603050405020304" pitchFamily="18" charset="0"/>
              </a:rPr>
              <a:t>    x = </a:t>
            </a:r>
            <a:r>
              <a:rPr lang="en-IN" sz="1400" dirty="0" err="1">
                <a:latin typeface="Times New Roman" panose="02020603050405020304" pitchFamily="18" charset="0"/>
                <a:cs typeface="Times New Roman" panose="02020603050405020304" pitchFamily="18" charset="0"/>
              </a:rPr>
              <a:t>cv.fit_transform</a:t>
            </a:r>
            <a:r>
              <a:rPr lang="en-IN" sz="1400" dirty="0">
                <a:latin typeface="Times New Roman" panose="02020603050405020304" pitchFamily="18" charset="0"/>
                <a:cs typeface="Times New Roman" panose="02020603050405020304" pitchFamily="18" charset="0"/>
              </a:rPr>
              <a:t>(x)</a:t>
            </a:r>
          </a:p>
          <a:p>
            <a:r>
              <a:rPr lang="en-IN" sz="1400" dirty="0">
                <a:latin typeface="Times New Roman" panose="02020603050405020304" pitchFamily="18" charset="0"/>
                <a:cs typeface="Times New Roman" panose="02020603050405020304" pitchFamily="18" charset="0"/>
              </a:rPr>
              <a:t>    #x = </a:t>
            </a:r>
            <a:r>
              <a:rPr lang="en-IN" sz="1400" dirty="0" err="1">
                <a:latin typeface="Times New Roman" panose="02020603050405020304" pitchFamily="18" charset="0"/>
                <a:cs typeface="Times New Roman" panose="02020603050405020304" pitchFamily="18" charset="0"/>
              </a:rPr>
              <a:t>cv.fit_transform</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x.apply</a:t>
            </a:r>
            <a:r>
              <a:rPr lang="en-IN" sz="1400" dirty="0">
                <a:latin typeface="Times New Roman" panose="02020603050405020304" pitchFamily="18" charset="0"/>
                <a:cs typeface="Times New Roman" panose="02020603050405020304" pitchFamily="18" charset="0"/>
              </a:rPr>
              <a:t>(lambda x: </a:t>
            </a:r>
            <a:r>
              <a:rPr lang="en-IN" sz="1400" dirty="0" err="1">
                <a:latin typeface="Times New Roman" panose="02020603050405020304" pitchFamily="18" charset="0"/>
                <a:cs typeface="Times New Roman" panose="02020603050405020304" pitchFamily="18" charset="0"/>
              </a:rPr>
              <a:t>np.str</a:t>
            </a:r>
            <a:r>
              <a:rPr lang="en-IN" sz="1400" dirty="0">
                <a:latin typeface="Times New Roman" panose="02020603050405020304" pitchFamily="18" charset="0"/>
                <a:cs typeface="Times New Roman" panose="02020603050405020304" pitchFamily="18" charset="0"/>
              </a:rPr>
              <a:t>_(x)))</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 'Results_data.csv'</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df.to_csv</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index=False)</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df.to_markdown</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print("Data")</a:t>
            </a:r>
          </a:p>
          <a:p>
            <a:r>
              <a:rPr lang="en-IN" sz="1400" dirty="0">
                <a:latin typeface="Times New Roman" panose="02020603050405020304" pitchFamily="18" charset="0"/>
                <a:cs typeface="Times New Roman" panose="02020603050405020304" pitchFamily="18" charset="0"/>
              </a:rPr>
              <a:t>    print(x)</a:t>
            </a:r>
          </a:p>
          <a:p>
            <a:r>
              <a:rPr lang="en-IN" sz="1400" dirty="0">
                <a:latin typeface="Times New Roman" panose="02020603050405020304" pitchFamily="18" charset="0"/>
                <a:cs typeface="Times New Roman" panose="02020603050405020304" pitchFamily="18" charset="0"/>
              </a:rPr>
              <a:t>    print("Results")</a:t>
            </a:r>
          </a:p>
          <a:p>
            <a:r>
              <a:rPr lang="en-IN" sz="1400" dirty="0">
                <a:latin typeface="Times New Roman" panose="02020603050405020304" pitchFamily="18" charset="0"/>
                <a:cs typeface="Times New Roman" panose="02020603050405020304" pitchFamily="18" charset="0"/>
              </a:rPr>
              <a:t>    print(y)</a:t>
            </a:r>
          </a:p>
          <a:p>
            <a:r>
              <a:rPr lang="en-IN" sz="1400" dirty="0">
                <a:latin typeface="Times New Roman" panose="02020603050405020304" pitchFamily="18" charset="0"/>
                <a:cs typeface="Times New Roman" panose="02020603050405020304" pitchFamily="18" charset="0"/>
              </a:rPr>
              <a:t>    models = []</a:t>
            </a:r>
          </a:p>
          <a:p>
            <a:r>
              <a:rPr lang="en-IN" sz="1400" dirty="0">
                <a:latin typeface="Times New Roman" panose="02020603050405020304" pitchFamily="18" charset="0"/>
                <a:cs typeface="Times New Roman" panose="02020603050405020304" pitchFamily="18" charset="0"/>
              </a:rPr>
              <a:t>    from </a:t>
            </a:r>
            <a:r>
              <a:rPr lang="en-IN" sz="1400" dirty="0" err="1">
                <a:latin typeface="Times New Roman" panose="02020603050405020304" pitchFamily="18" charset="0"/>
                <a:cs typeface="Times New Roman" panose="02020603050405020304" pitchFamily="18" charset="0"/>
              </a:rPr>
              <a:t>sklearn.model_selection</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train_test_split</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X_train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X_test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train_test_split</a:t>
            </a:r>
            <a:r>
              <a:rPr lang="en-IN" sz="1400" dirty="0">
                <a:latin typeface="Times New Roman" panose="02020603050405020304" pitchFamily="18" charset="0"/>
                <a:cs typeface="Times New Roman" panose="02020603050405020304" pitchFamily="18" charset="0"/>
              </a:rPr>
              <a:t>(x, y, </a:t>
            </a:r>
            <a:r>
              <a:rPr lang="en-IN" sz="1400" dirty="0" err="1">
                <a:latin typeface="Times New Roman" panose="02020603050405020304" pitchFamily="18" charset="0"/>
                <a:cs typeface="Times New Roman" panose="02020603050405020304" pitchFamily="18" charset="0"/>
              </a:rPr>
              <a:t>test_size</a:t>
            </a:r>
            <a:r>
              <a:rPr lang="en-IN" sz="1400" dirty="0">
                <a:latin typeface="Times New Roman" panose="02020603050405020304" pitchFamily="18" charset="0"/>
                <a:cs typeface="Times New Roman" panose="02020603050405020304" pitchFamily="18" charset="0"/>
              </a:rPr>
              <a:t>=0.30, </a:t>
            </a:r>
            <a:r>
              <a:rPr lang="en-IN" sz="1400" dirty="0" err="1">
                <a:latin typeface="Times New Roman" panose="02020603050405020304" pitchFamily="18" charset="0"/>
                <a:cs typeface="Times New Roman" panose="02020603050405020304" pitchFamily="18" charset="0"/>
              </a:rPr>
              <a:t>random_state</a:t>
            </a:r>
            <a:r>
              <a:rPr lang="en-IN" sz="1400" dirty="0">
                <a:latin typeface="Times New Roman" panose="02020603050405020304" pitchFamily="18" charset="0"/>
                <a:cs typeface="Times New Roman" panose="02020603050405020304" pitchFamily="18" charset="0"/>
              </a:rPr>
              <a:t>=123)</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X_train.shape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X_test.shape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y_train.shape</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print("Convolution Neural Network (CNN)")</a:t>
            </a:r>
          </a:p>
          <a:p>
            <a:r>
              <a:rPr lang="en-IN" sz="1400" dirty="0">
                <a:latin typeface="Times New Roman" panose="02020603050405020304" pitchFamily="18" charset="0"/>
                <a:cs typeface="Times New Roman" panose="02020603050405020304" pitchFamily="18" charset="0"/>
              </a:rPr>
              <a:t>    from </a:t>
            </a:r>
            <a:r>
              <a:rPr lang="en-IN" sz="1400" dirty="0" err="1">
                <a:latin typeface="Times New Roman" panose="02020603050405020304" pitchFamily="18" charset="0"/>
                <a:cs typeface="Times New Roman" panose="02020603050405020304" pitchFamily="18" charset="0"/>
              </a:rPr>
              <a:t>sklearn.neural_network</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MLPClassifier</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mlpc</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MLPClassifier</a:t>
            </a:r>
            <a:r>
              <a:rPr lang="en-IN" sz="1400" dirty="0">
                <a:latin typeface="Times New Roman" panose="02020603050405020304" pitchFamily="18" charset="0"/>
                <a:cs typeface="Times New Roman" panose="02020603050405020304" pitchFamily="18" charset="0"/>
              </a:rPr>
              <a:t>().fit(</a:t>
            </a:r>
            <a:r>
              <a:rPr lang="en-IN" sz="1400" dirty="0" err="1">
                <a:latin typeface="Times New Roman" panose="02020603050405020304" pitchFamily="18" charset="0"/>
                <a:cs typeface="Times New Roman" panose="02020603050405020304" pitchFamily="18" charset="0"/>
              </a:rPr>
              <a:t>X_train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mlpc.predict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X_test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print("ACCURACY")</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97965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546142-49A7-1E40-D802-B511D144AC2A}"/>
              </a:ext>
            </a:extLst>
          </p:cNvPr>
          <p:cNvSpPr txBox="1"/>
          <p:nvPr/>
        </p:nvSpPr>
        <p:spPr>
          <a:xfrm>
            <a:off x="197708" y="-1"/>
            <a:ext cx="8958649" cy="634019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 print("CLASSIFICATION REPORT")</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classification_report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print("CONFUSION MATRIX")</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models.append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MLPClassifier</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mlpc</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detection_accuracy.objects.create</a:t>
            </a:r>
            <a:r>
              <a:rPr lang="en-IN" sz="1400" dirty="0">
                <a:latin typeface="Times New Roman" panose="02020603050405020304" pitchFamily="18" charset="0"/>
                <a:cs typeface="Times New Roman" panose="02020603050405020304" pitchFamily="18" charset="0"/>
              </a:rPr>
              <a:t>(names="Convolution Neural Network (CNN)",ratio=</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 SVM Model</a:t>
            </a:r>
          </a:p>
          <a:p>
            <a:r>
              <a:rPr lang="en-IN" sz="1400" dirty="0">
                <a:latin typeface="Times New Roman" panose="02020603050405020304" pitchFamily="18" charset="0"/>
                <a:cs typeface="Times New Roman" panose="02020603050405020304" pitchFamily="18" charset="0"/>
              </a:rPr>
              <a:t>    print("SVM")</a:t>
            </a:r>
          </a:p>
          <a:p>
            <a:r>
              <a:rPr lang="en-IN" sz="1400" dirty="0">
                <a:latin typeface="Times New Roman" panose="02020603050405020304" pitchFamily="18" charset="0"/>
                <a:cs typeface="Times New Roman" panose="02020603050405020304" pitchFamily="18" charset="0"/>
              </a:rPr>
              <a:t>    from </a:t>
            </a:r>
            <a:r>
              <a:rPr lang="en-IN" sz="1400" dirty="0" err="1">
                <a:latin typeface="Times New Roman" panose="02020603050405020304" pitchFamily="18" charset="0"/>
                <a:cs typeface="Times New Roman" panose="02020603050405020304" pitchFamily="18" charset="0"/>
              </a:rPr>
              <a:t>sklearn</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svm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lin_clf</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svm.LinearSVC</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lin_clf.fit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predict_svm</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lin_clf.predict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X_test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svm_acc</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predict_svm</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print("ACCURACY")</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svm_acc</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print("CLASSIFICATION REPORT")</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classification_report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predict_svm</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print("CONFUSION MATRIX")</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predict_svm</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detection_accuracy.objects.create</a:t>
            </a:r>
            <a:r>
              <a:rPr lang="en-IN" sz="1400" dirty="0">
                <a:latin typeface="Times New Roman" panose="02020603050405020304" pitchFamily="18" charset="0"/>
                <a:cs typeface="Times New Roman" panose="02020603050405020304" pitchFamily="18" charset="0"/>
              </a:rPr>
              <a:t>(names="SVM", ratio=</a:t>
            </a:r>
            <a:r>
              <a:rPr lang="en-IN" sz="1400" dirty="0" err="1">
                <a:latin typeface="Times New Roman" panose="02020603050405020304" pitchFamily="18" charset="0"/>
                <a:cs typeface="Times New Roman" panose="02020603050405020304" pitchFamily="18" charset="0"/>
              </a:rPr>
              <a:t>svm_acc</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print("Logistic Regression")</a:t>
            </a:r>
          </a:p>
          <a:p>
            <a:r>
              <a:rPr lang="en-IN" sz="1400" dirty="0">
                <a:latin typeface="Times New Roman" panose="02020603050405020304" pitchFamily="18" charset="0"/>
                <a:cs typeface="Times New Roman" panose="02020603050405020304" pitchFamily="18" charset="0"/>
              </a:rPr>
              <a:t>    from </a:t>
            </a:r>
            <a:r>
              <a:rPr lang="en-IN" sz="1400" dirty="0" err="1">
                <a:latin typeface="Times New Roman" panose="02020603050405020304" pitchFamily="18" charset="0"/>
                <a:cs typeface="Times New Roman" panose="02020603050405020304" pitchFamily="18" charset="0"/>
              </a:rPr>
              <a:t>sklearn.linear_model</a:t>
            </a:r>
            <a:r>
              <a:rPr lang="en-IN" sz="1400" dirty="0">
                <a:latin typeface="Times New Roman" panose="02020603050405020304" pitchFamily="18" charset="0"/>
                <a:cs typeface="Times New Roman" panose="02020603050405020304" pitchFamily="18" charset="0"/>
              </a:rPr>
              <a:t> import </a:t>
            </a:r>
            <a:r>
              <a:rPr lang="en-IN" sz="1400" dirty="0" err="1">
                <a:latin typeface="Times New Roman" panose="02020603050405020304" pitchFamily="18" charset="0"/>
                <a:cs typeface="Times New Roman" panose="02020603050405020304" pitchFamily="18" charset="0"/>
              </a:rPr>
              <a:t>LogisticRegression</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reg = </a:t>
            </a:r>
            <a:r>
              <a:rPr lang="en-IN" sz="1400" dirty="0" err="1">
                <a:latin typeface="Times New Roman" panose="02020603050405020304" pitchFamily="18" charset="0"/>
                <a:cs typeface="Times New Roman" panose="02020603050405020304" pitchFamily="18" charset="0"/>
              </a:rPr>
              <a:t>LogisticRegression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random_state</a:t>
            </a:r>
            <a:r>
              <a:rPr lang="en-IN" sz="1400" dirty="0">
                <a:latin typeface="Times New Roman" panose="02020603050405020304" pitchFamily="18" charset="0"/>
                <a:cs typeface="Times New Roman" panose="02020603050405020304" pitchFamily="18" charset="0"/>
              </a:rPr>
              <a:t>=0, solver='</a:t>
            </a:r>
            <a:r>
              <a:rPr lang="en-IN" sz="1400" dirty="0" err="1">
                <a:latin typeface="Times New Roman" panose="02020603050405020304" pitchFamily="18" charset="0"/>
                <a:cs typeface="Times New Roman" panose="02020603050405020304" pitchFamily="18" charset="0"/>
              </a:rPr>
              <a:t>lbfgs</a:t>
            </a:r>
            <a:r>
              <a:rPr lang="en-IN" sz="1400" dirty="0">
                <a:latin typeface="Times New Roman" panose="02020603050405020304" pitchFamily="18" charset="0"/>
                <a:cs typeface="Times New Roman" panose="02020603050405020304" pitchFamily="18" charset="0"/>
              </a:rPr>
              <a:t>').fit(</a:t>
            </a:r>
            <a:r>
              <a:rPr lang="en-IN" sz="1400" dirty="0" err="1">
                <a:latin typeface="Times New Roman" panose="02020603050405020304" pitchFamily="18" charset="0"/>
                <a:cs typeface="Times New Roman" panose="02020603050405020304" pitchFamily="18" charset="0"/>
              </a:rPr>
              <a:t>X_train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reg.predict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X_test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print("ACCURACY")</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print("CLASSIFICATION REPORT")</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classification_report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53268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BD75-CC14-C4CE-D19B-B340FB9A9AC9}"/>
              </a:ext>
            </a:extLst>
          </p:cNvPr>
          <p:cNvSpPr>
            <a:spLocks noGrp="1"/>
          </p:cNvSpPr>
          <p:nvPr>
            <p:ph type="title"/>
          </p:nvPr>
        </p:nvSpPr>
        <p:spPr>
          <a:xfrm>
            <a:off x="569626" y="286603"/>
            <a:ext cx="10586054" cy="1440597"/>
          </a:xfrm>
        </p:spPr>
        <p:txBody>
          <a:bodyPr/>
          <a:lstStyle/>
          <a:p>
            <a:r>
              <a:rPr lang="en-IN" dirty="0">
                <a:solidFill>
                  <a:schemeClr val="tx1"/>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64EFE46-A46F-F5D2-F677-828D8A3FE5E2}"/>
              </a:ext>
            </a:extLst>
          </p:cNvPr>
          <p:cNvSpPr>
            <a:spLocks noGrp="1"/>
          </p:cNvSpPr>
          <p:nvPr>
            <p:ph idx="1"/>
          </p:nvPr>
        </p:nvSpPr>
        <p:spPr>
          <a:xfrm>
            <a:off x="374754" y="1274164"/>
            <a:ext cx="9039069" cy="5025036"/>
          </a:xfrm>
        </p:spPr>
        <p:txBody>
          <a:bodyPr>
            <a:noAutofit/>
          </a:bodyPr>
          <a:lstStyle/>
          <a:p>
            <a:pPr algn="just">
              <a:lnSpc>
                <a:spcPct val="150000"/>
              </a:lnSpc>
              <a:buFont typeface="Wingdings" panose="05000000000000000000" pitchFamily="2" charset="2"/>
              <a:buChar char="Ø"/>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Stress is a natural human reaction to demands or pressure, usually when perceived as harmful and toxic. When stress becomes constantly overwhelmed and prolonged, it increases the risk of mental health and physiological uneasiness.Furthermore, chronic stress raises the likelihood of mental health plagues such as anxiety, depression, and sleep disorder.</a:t>
            </a:r>
          </a:p>
          <a:p>
            <a:pPr algn="just">
              <a:lnSpc>
                <a:spcPct val="150000"/>
              </a:lnSpc>
              <a:buFont typeface="Wingdings" panose="05000000000000000000" pitchFamily="2" charset="2"/>
              <a:buChar char="Ø"/>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Although measuring stress using physiological parameters such as heart rate variability (HRV) is a common approach, how to achieve ultra-high accuracy based on HRV measurements remains as a challenging task.HRV is not equivalent to heart rate. While heart rate is the average value of heartbeats per minute, HRV represents the variation of the time interval between successive heartbeats. </a:t>
            </a:r>
          </a:p>
          <a:p>
            <a:pPr algn="just">
              <a:lnSpc>
                <a:spcPct val="150000"/>
              </a:lnSpc>
              <a:buFont typeface="Wingdings" panose="05000000000000000000" pitchFamily="2" charset="2"/>
              <a:buChar char="Ø"/>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model is developed to detect multi-class stress, namely, stress</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no </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stress, based on both time and frequency-domain features of HRV. </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177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430D70-B7F6-404B-3545-4ED6447B6642}"/>
              </a:ext>
            </a:extLst>
          </p:cNvPr>
          <p:cNvSpPr txBox="1"/>
          <p:nvPr/>
        </p:nvSpPr>
        <p:spPr>
          <a:xfrm>
            <a:off x="358346" y="222422"/>
            <a:ext cx="8798011" cy="4185761"/>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print("CONFUSION MATRIX")</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detection_accuracy.objects.create</a:t>
            </a:r>
            <a:r>
              <a:rPr lang="en-IN" sz="1400" dirty="0">
                <a:latin typeface="Times New Roman" panose="02020603050405020304" pitchFamily="18" charset="0"/>
                <a:cs typeface="Times New Roman" panose="02020603050405020304" pitchFamily="18" charset="0"/>
              </a:rPr>
              <a:t>(names="Logistic Regression", ratio=</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y_pred</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print("Decision Tree Classifier")</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DecisionTreeClassifier</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dtc.fit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X_train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y_train</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X_test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print("ACCURACY")</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print("CLASSIFICATION REPORT")</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classification_report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print("CONFUSION MATRIX")</a:t>
            </a:r>
          </a:p>
          <a:p>
            <a:r>
              <a:rPr lang="en-IN" sz="1400" dirty="0">
                <a:latin typeface="Times New Roman" panose="02020603050405020304" pitchFamily="18" charset="0"/>
                <a:cs typeface="Times New Roman" panose="02020603050405020304" pitchFamily="18" charset="0"/>
              </a:rPr>
              <a:t>    print(</a:t>
            </a:r>
            <a:r>
              <a:rPr lang="en-IN" sz="1400" dirty="0" err="1">
                <a:latin typeface="Times New Roman" panose="02020603050405020304" pitchFamily="18" charset="0"/>
                <a:cs typeface="Times New Roman" panose="02020603050405020304" pitchFamily="18" charset="0"/>
              </a:rPr>
              <a:t>confusion_matrix</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detection_accuracy.objects.create</a:t>
            </a:r>
            <a:r>
              <a:rPr lang="en-IN" sz="1400" dirty="0">
                <a:latin typeface="Times New Roman" panose="02020603050405020304" pitchFamily="18" charset="0"/>
                <a:cs typeface="Times New Roman" panose="02020603050405020304" pitchFamily="18" charset="0"/>
              </a:rPr>
              <a:t>(names="Decision Tree Classifier", ratio=</a:t>
            </a:r>
            <a:r>
              <a:rPr lang="en-IN" sz="1400" dirty="0" err="1">
                <a:latin typeface="Times New Roman" panose="02020603050405020304" pitchFamily="18" charset="0"/>
                <a:cs typeface="Times New Roman" panose="02020603050405020304" pitchFamily="18" charset="0"/>
              </a:rPr>
              <a:t>accuracy_score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y_test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dtcpredict</a:t>
            </a:r>
            <a:r>
              <a:rPr lang="en-IN" sz="1400" dirty="0">
                <a:latin typeface="Times New Roman" panose="02020603050405020304" pitchFamily="18" charset="0"/>
                <a:cs typeface="Times New Roman" panose="02020603050405020304" pitchFamily="18" charset="0"/>
              </a:rPr>
              <a:t>) * 100)</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 'Results_data.csv'</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df.to_csv</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labeled</a:t>
            </a:r>
            <a:r>
              <a:rPr lang="en-IN" sz="1400" dirty="0">
                <a:latin typeface="Times New Roman" panose="02020603050405020304" pitchFamily="18" charset="0"/>
                <a:cs typeface="Times New Roman" panose="02020603050405020304" pitchFamily="18" charset="0"/>
              </a:rPr>
              <a:t>, index=False)</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df.to_markdown</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detection_accuracy.objects.all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return render(request,'</a:t>
            </a:r>
            <a:r>
              <a:rPr lang="en-IN" sz="1400" dirty="0" err="1">
                <a:latin typeface="Times New Roman" panose="02020603050405020304" pitchFamily="18" charset="0"/>
                <a:cs typeface="Times New Roman" panose="02020603050405020304" pitchFamily="18" charset="0"/>
              </a:rPr>
              <a:t>SProvider</a:t>
            </a:r>
            <a:r>
              <a:rPr lang="en-IN" sz="1400" dirty="0">
                <a:latin typeface="Times New Roman" panose="02020603050405020304" pitchFamily="18" charset="0"/>
                <a:cs typeface="Times New Roman" panose="02020603050405020304" pitchFamily="18" charset="0"/>
              </a:rPr>
              <a:t>/train_model.html', {'</a:t>
            </a:r>
            <a:r>
              <a:rPr lang="en-IN" sz="1400" dirty="0" err="1">
                <a:latin typeface="Times New Roman" panose="02020603050405020304" pitchFamily="18" charset="0"/>
                <a:cs typeface="Times New Roman" panose="02020603050405020304" pitchFamily="18" charset="0"/>
              </a:rPr>
              <a:t>objs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07561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AA15F-E993-C0A7-685E-8694F2D4F41C}"/>
              </a:ext>
            </a:extLst>
          </p:cNvPr>
          <p:cNvSpPr>
            <a:spLocks noGrp="1"/>
          </p:cNvSpPr>
          <p:nvPr>
            <p:ph type="title"/>
          </p:nvPr>
        </p:nvSpPr>
        <p:spPr>
          <a:xfrm>
            <a:off x="210065" y="271849"/>
            <a:ext cx="9063937" cy="1658551"/>
          </a:xfrm>
        </p:spPr>
        <p:txBody>
          <a:bodyPr/>
          <a:lstStyle/>
          <a:p>
            <a:r>
              <a:rPr lang="en-IN" dirty="0"/>
              <a:t>RESULTS</a:t>
            </a:r>
          </a:p>
        </p:txBody>
      </p:sp>
      <p:pic>
        <p:nvPicPr>
          <p:cNvPr id="6" name="Picture 5">
            <a:extLst>
              <a:ext uri="{FF2B5EF4-FFF2-40B4-BE49-F238E27FC236}">
                <a16:creationId xmlns:a16="http://schemas.microsoft.com/office/drawing/2014/main" id="{B6387952-CA79-07CE-773D-511820F692CB}"/>
              </a:ext>
            </a:extLst>
          </p:cNvPr>
          <p:cNvPicPr>
            <a:picLocks noChangeAspect="1"/>
          </p:cNvPicPr>
          <p:nvPr/>
        </p:nvPicPr>
        <p:blipFill>
          <a:blip r:embed="rId3"/>
          <a:stretch>
            <a:fillRect/>
          </a:stretch>
        </p:blipFill>
        <p:spPr>
          <a:xfrm>
            <a:off x="23812" y="1000896"/>
            <a:ext cx="12144375" cy="5288693"/>
          </a:xfrm>
          <a:prstGeom prst="rect">
            <a:avLst/>
          </a:prstGeom>
        </p:spPr>
      </p:pic>
      <p:sp>
        <p:nvSpPr>
          <p:cNvPr id="7" name="TextBox 6">
            <a:extLst>
              <a:ext uri="{FF2B5EF4-FFF2-40B4-BE49-F238E27FC236}">
                <a16:creationId xmlns:a16="http://schemas.microsoft.com/office/drawing/2014/main" id="{E6437A10-2308-7FBB-BEFB-7DC401F096AC}"/>
              </a:ext>
            </a:extLst>
          </p:cNvPr>
          <p:cNvSpPr txBox="1"/>
          <p:nvPr/>
        </p:nvSpPr>
        <p:spPr>
          <a:xfrm>
            <a:off x="210065" y="6401485"/>
            <a:ext cx="11751276" cy="338554"/>
          </a:xfrm>
          <a:prstGeom prst="rect">
            <a:avLst/>
          </a:prstGeom>
          <a:noFill/>
        </p:spPr>
        <p:txBody>
          <a:bodyPr wrap="square" rtlCol="0">
            <a:spAutoFit/>
          </a:bodyPr>
          <a:lstStyle/>
          <a:p>
            <a:r>
              <a:rPr lang="en-IN" sz="1600" dirty="0">
                <a:solidFill>
                  <a:srgbClr val="C00000"/>
                </a:solidFill>
              </a:rPr>
              <a:t>Screenshot 1:</a:t>
            </a:r>
            <a:r>
              <a:rPr lang="en-IN" sz="1600" dirty="0"/>
              <a:t>Start </a:t>
            </a:r>
            <a:r>
              <a:rPr lang="en-IN" sz="1600" dirty="0" err="1"/>
              <a:t>wampserver</a:t>
            </a:r>
            <a:r>
              <a:rPr lang="en-IN" sz="1600" dirty="0"/>
              <a:t> and open MYSQL console and dump the </a:t>
            </a:r>
            <a:r>
              <a:rPr lang="en-IN" sz="1600" dirty="0" err="1"/>
              <a:t>sql</a:t>
            </a:r>
            <a:r>
              <a:rPr lang="en-IN" sz="1600" dirty="0"/>
              <a:t> code into it.</a:t>
            </a:r>
          </a:p>
        </p:txBody>
      </p:sp>
    </p:spTree>
    <p:extLst>
      <p:ext uri="{BB962C8B-B14F-4D97-AF65-F5344CB8AC3E}">
        <p14:creationId xmlns:p14="http://schemas.microsoft.com/office/powerpoint/2010/main" val="772202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05780-14C1-7164-BE8F-032DCEC30BEC}"/>
              </a:ext>
            </a:extLst>
          </p:cNvPr>
          <p:cNvPicPr>
            <a:picLocks noChangeAspect="1"/>
          </p:cNvPicPr>
          <p:nvPr/>
        </p:nvPicPr>
        <p:blipFill>
          <a:blip r:embed="rId2"/>
          <a:srcRect b="5566"/>
          <a:stretch/>
        </p:blipFill>
        <p:spPr>
          <a:xfrm>
            <a:off x="23812" y="94846"/>
            <a:ext cx="12144375" cy="5959965"/>
          </a:xfrm>
          <a:prstGeom prst="rect">
            <a:avLst/>
          </a:prstGeom>
        </p:spPr>
      </p:pic>
      <p:sp>
        <p:nvSpPr>
          <p:cNvPr id="6" name="TextBox 5">
            <a:extLst>
              <a:ext uri="{FF2B5EF4-FFF2-40B4-BE49-F238E27FC236}">
                <a16:creationId xmlns:a16="http://schemas.microsoft.com/office/drawing/2014/main" id="{689BF1A7-EEAF-697C-24AD-E7A67C169B53}"/>
              </a:ext>
            </a:extLst>
          </p:cNvPr>
          <p:cNvSpPr txBox="1"/>
          <p:nvPr/>
        </p:nvSpPr>
        <p:spPr>
          <a:xfrm>
            <a:off x="123568" y="6178379"/>
            <a:ext cx="11751275" cy="584775"/>
          </a:xfrm>
          <a:prstGeom prst="rect">
            <a:avLst/>
          </a:prstGeom>
          <a:noFill/>
        </p:spPr>
        <p:txBody>
          <a:bodyPr wrap="square" rtlCol="0">
            <a:spAutoFit/>
          </a:bodyPr>
          <a:lstStyle/>
          <a:p>
            <a:r>
              <a:rPr lang="en-US" sz="1600" dirty="0">
                <a:solidFill>
                  <a:srgbClr val="C00000"/>
                </a:solidFill>
              </a:rPr>
              <a:t>Screenshot 2: </a:t>
            </a:r>
            <a:r>
              <a:rPr lang="en-US" sz="1600" dirty="0"/>
              <a:t>The Python server has started. Open a web browser, enter </a:t>
            </a:r>
            <a:r>
              <a:rPr lang="en-US" sz="1600" dirty="0">
                <a:hlinkClick r:id="rId3"/>
              </a:rPr>
              <a:t>http://127.0.0.1:8000</a:t>
            </a:r>
            <a:r>
              <a:rPr lang="en-US" sz="1600" dirty="0"/>
              <a:t> and press Enter. The application page will load as shown below</a:t>
            </a:r>
            <a:endParaRPr lang="en-IN" sz="1600" dirty="0"/>
          </a:p>
        </p:txBody>
      </p:sp>
    </p:spTree>
    <p:extLst>
      <p:ext uri="{BB962C8B-B14F-4D97-AF65-F5344CB8AC3E}">
        <p14:creationId xmlns:p14="http://schemas.microsoft.com/office/powerpoint/2010/main" val="377915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2D537D-99DD-4820-73E4-6F83E2A7CB72}"/>
              </a:ext>
            </a:extLst>
          </p:cNvPr>
          <p:cNvPicPr>
            <a:picLocks noChangeAspect="1"/>
          </p:cNvPicPr>
          <p:nvPr/>
        </p:nvPicPr>
        <p:blipFill>
          <a:blip r:embed="rId2"/>
          <a:stretch>
            <a:fillRect/>
          </a:stretch>
        </p:blipFill>
        <p:spPr>
          <a:xfrm>
            <a:off x="23812" y="0"/>
            <a:ext cx="12144375" cy="6091881"/>
          </a:xfrm>
          <a:prstGeom prst="rect">
            <a:avLst/>
          </a:prstGeom>
        </p:spPr>
      </p:pic>
      <p:sp>
        <p:nvSpPr>
          <p:cNvPr id="6" name="TextBox 5">
            <a:extLst>
              <a:ext uri="{FF2B5EF4-FFF2-40B4-BE49-F238E27FC236}">
                <a16:creationId xmlns:a16="http://schemas.microsoft.com/office/drawing/2014/main" id="{73310308-FF36-EBEF-B3EA-D0084BAADE49}"/>
              </a:ext>
            </a:extLst>
          </p:cNvPr>
          <p:cNvSpPr txBox="1"/>
          <p:nvPr/>
        </p:nvSpPr>
        <p:spPr>
          <a:xfrm>
            <a:off x="219203" y="6249886"/>
            <a:ext cx="11948984" cy="383059"/>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3: </a:t>
            </a:r>
            <a:r>
              <a:rPr lang="en-US" dirty="0">
                <a:latin typeface="Times New Roman" panose="02020603050405020304" pitchFamily="18" charset="0"/>
                <a:cs typeface="Times New Roman" panose="02020603050405020304" pitchFamily="18" charset="0"/>
              </a:rPr>
              <a:t>Click on the ‘Register’ link to open the registration page shown below.</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889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B434E-1C01-0560-C8F4-7DF6A15DFC33}"/>
              </a:ext>
            </a:extLst>
          </p:cNvPr>
          <p:cNvPicPr>
            <a:picLocks noChangeAspect="1"/>
          </p:cNvPicPr>
          <p:nvPr/>
        </p:nvPicPr>
        <p:blipFill>
          <a:blip r:embed="rId2"/>
          <a:stretch>
            <a:fillRect/>
          </a:stretch>
        </p:blipFill>
        <p:spPr>
          <a:xfrm>
            <a:off x="23812" y="0"/>
            <a:ext cx="12144375" cy="6005384"/>
          </a:xfrm>
          <a:prstGeom prst="rect">
            <a:avLst/>
          </a:prstGeom>
        </p:spPr>
      </p:pic>
      <p:sp>
        <p:nvSpPr>
          <p:cNvPr id="6" name="TextBox 5">
            <a:extLst>
              <a:ext uri="{FF2B5EF4-FFF2-40B4-BE49-F238E27FC236}">
                <a16:creationId xmlns:a16="http://schemas.microsoft.com/office/drawing/2014/main" id="{C1814A0E-48D5-EC66-59B4-36A5608C4296}"/>
              </a:ext>
            </a:extLst>
          </p:cNvPr>
          <p:cNvSpPr txBox="1"/>
          <p:nvPr/>
        </p:nvSpPr>
        <p:spPr>
          <a:xfrm>
            <a:off x="23812" y="6252518"/>
            <a:ext cx="11874844"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4: </a:t>
            </a:r>
            <a:r>
              <a:rPr lang="en-US" dirty="0">
                <a:latin typeface="Times New Roman" panose="02020603050405020304" pitchFamily="18" charset="0"/>
                <a:cs typeface="Times New Roman" panose="02020603050405020304" pitchFamily="18" charset="0"/>
              </a:rPr>
              <a:t>Enter the user details for sign-up and press the register button to proceed to the next page.</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167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0043F-DCA7-A880-C13E-B577A2914E8D}"/>
              </a:ext>
            </a:extLst>
          </p:cNvPr>
          <p:cNvPicPr>
            <a:picLocks noChangeAspect="1"/>
          </p:cNvPicPr>
          <p:nvPr/>
        </p:nvPicPr>
        <p:blipFill>
          <a:blip r:embed="rId2"/>
          <a:stretch>
            <a:fillRect/>
          </a:stretch>
        </p:blipFill>
        <p:spPr>
          <a:xfrm>
            <a:off x="23812" y="0"/>
            <a:ext cx="12144375" cy="6104238"/>
          </a:xfrm>
          <a:prstGeom prst="rect">
            <a:avLst/>
          </a:prstGeom>
        </p:spPr>
      </p:pic>
      <p:sp>
        <p:nvSpPr>
          <p:cNvPr id="6" name="TextBox 5">
            <a:extLst>
              <a:ext uri="{FF2B5EF4-FFF2-40B4-BE49-F238E27FC236}">
                <a16:creationId xmlns:a16="http://schemas.microsoft.com/office/drawing/2014/main" id="{6E64C244-35BE-0118-5FE4-3673A862B741}"/>
              </a:ext>
            </a:extLst>
          </p:cNvPr>
          <p:cNvSpPr txBox="1"/>
          <p:nvPr/>
        </p:nvSpPr>
        <p:spPr>
          <a:xfrm>
            <a:off x="0" y="6264876"/>
            <a:ext cx="12144375"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5: </a:t>
            </a:r>
            <a:r>
              <a:rPr lang="en-IN" dirty="0">
                <a:latin typeface="Times New Roman" panose="02020603050405020304" pitchFamily="18" charset="0"/>
                <a:cs typeface="Times New Roman" panose="02020603050405020304" pitchFamily="18" charset="0"/>
              </a:rPr>
              <a:t>Enter remote user details to login into the following page.</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270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5F2453-DEF8-6965-EA6F-366F88E08DB8}"/>
              </a:ext>
            </a:extLst>
          </p:cNvPr>
          <p:cNvPicPr>
            <a:picLocks noChangeAspect="1"/>
          </p:cNvPicPr>
          <p:nvPr/>
        </p:nvPicPr>
        <p:blipFill>
          <a:blip r:embed="rId2"/>
          <a:stretch>
            <a:fillRect/>
          </a:stretch>
        </p:blipFill>
        <p:spPr>
          <a:xfrm>
            <a:off x="23812" y="0"/>
            <a:ext cx="12144375" cy="6178378"/>
          </a:xfrm>
          <a:prstGeom prst="rect">
            <a:avLst/>
          </a:prstGeom>
        </p:spPr>
      </p:pic>
      <p:sp>
        <p:nvSpPr>
          <p:cNvPr id="6" name="TextBox 5">
            <a:extLst>
              <a:ext uri="{FF2B5EF4-FFF2-40B4-BE49-F238E27FC236}">
                <a16:creationId xmlns:a16="http://schemas.microsoft.com/office/drawing/2014/main" id="{3E6FF915-C06B-E273-43AC-3EB50C47AA6E}"/>
              </a:ext>
            </a:extLst>
          </p:cNvPr>
          <p:cNvSpPr txBox="1"/>
          <p:nvPr/>
        </p:nvSpPr>
        <p:spPr>
          <a:xfrm>
            <a:off x="160638" y="6314303"/>
            <a:ext cx="11874843"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6: </a:t>
            </a:r>
            <a:r>
              <a:rPr lang="en-IN" dirty="0">
                <a:latin typeface="Times New Roman" panose="02020603050405020304" pitchFamily="18" charset="0"/>
                <a:cs typeface="Times New Roman" panose="02020603050405020304" pitchFamily="18" charset="0"/>
              </a:rPr>
              <a:t>The user’s profile can be viewed after logging in.</a:t>
            </a:r>
          </a:p>
        </p:txBody>
      </p:sp>
    </p:spTree>
    <p:extLst>
      <p:ext uri="{BB962C8B-B14F-4D97-AF65-F5344CB8AC3E}">
        <p14:creationId xmlns:p14="http://schemas.microsoft.com/office/powerpoint/2010/main" val="414560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31C11-0FD2-BF8C-31D5-1B5B03D149FF}"/>
              </a:ext>
            </a:extLst>
          </p:cNvPr>
          <p:cNvPicPr>
            <a:picLocks noChangeAspect="1"/>
          </p:cNvPicPr>
          <p:nvPr/>
        </p:nvPicPr>
        <p:blipFill>
          <a:blip r:embed="rId2"/>
          <a:stretch>
            <a:fillRect/>
          </a:stretch>
        </p:blipFill>
        <p:spPr>
          <a:xfrm>
            <a:off x="23812" y="0"/>
            <a:ext cx="12144375" cy="6030097"/>
          </a:xfrm>
          <a:prstGeom prst="rect">
            <a:avLst/>
          </a:prstGeom>
        </p:spPr>
      </p:pic>
      <p:sp>
        <p:nvSpPr>
          <p:cNvPr id="6" name="TextBox 5">
            <a:extLst>
              <a:ext uri="{FF2B5EF4-FFF2-40B4-BE49-F238E27FC236}">
                <a16:creationId xmlns:a16="http://schemas.microsoft.com/office/drawing/2014/main" id="{318A8473-DC98-FC4E-3A15-E1AD7D1649CF}"/>
              </a:ext>
            </a:extLst>
          </p:cNvPr>
          <p:cNvSpPr txBox="1"/>
          <p:nvPr/>
        </p:nvSpPr>
        <p:spPr>
          <a:xfrm>
            <a:off x="123568" y="6339016"/>
            <a:ext cx="11813059"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7: </a:t>
            </a:r>
            <a:r>
              <a:rPr lang="en-IN" dirty="0">
                <a:latin typeface="Times New Roman" panose="02020603050405020304" pitchFamily="18" charset="0"/>
                <a:cs typeface="Times New Roman" panose="02020603050405020304" pitchFamily="18" charset="0"/>
              </a:rPr>
              <a:t>click predict stress prediction type option and the above page opens.</a:t>
            </a:r>
          </a:p>
        </p:txBody>
      </p:sp>
    </p:spTree>
    <p:extLst>
      <p:ext uri="{BB962C8B-B14F-4D97-AF65-F5344CB8AC3E}">
        <p14:creationId xmlns:p14="http://schemas.microsoft.com/office/powerpoint/2010/main" val="217052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18155-45F5-FDF4-6E15-4E220C239774}"/>
              </a:ext>
            </a:extLst>
          </p:cNvPr>
          <p:cNvPicPr>
            <a:picLocks noChangeAspect="1"/>
          </p:cNvPicPr>
          <p:nvPr/>
        </p:nvPicPr>
        <p:blipFill>
          <a:blip r:embed="rId2"/>
          <a:stretch>
            <a:fillRect/>
          </a:stretch>
        </p:blipFill>
        <p:spPr>
          <a:xfrm>
            <a:off x="23812" y="0"/>
            <a:ext cx="12144375" cy="6128951"/>
          </a:xfrm>
          <a:prstGeom prst="rect">
            <a:avLst/>
          </a:prstGeom>
        </p:spPr>
      </p:pic>
      <p:sp>
        <p:nvSpPr>
          <p:cNvPr id="4" name="TextBox 3">
            <a:extLst>
              <a:ext uri="{FF2B5EF4-FFF2-40B4-BE49-F238E27FC236}">
                <a16:creationId xmlns:a16="http://schemas.microsoft.com/office/drawing/2014/main" id="{82A0597B-AC7F-17BD-87C2-7CC350C5FAA6}"/>
              </a:ext>
            </a:extLst>
          </p:cNvPr>
          <p:cNvSpPr txBox="1"/>
          <p:nvPr/>
        </p:nvSpPr>
        <p:spPr>
          <a:xfrm>
            <a:off x="271849" y="6363730"/>
            <a:ext cx="11578281"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8: </a:t>
            </a:r>
            <a:r>
              <a:rPr lang="en-IN" dirty="0">
                <a:latin typeface="Times New Roman" panose="02020603050405020304" pitchFamily="18" charset="0"/>
                <a:cs typeface="Times New Roman" panose="02020603050405020304" pitchFamily="18" charset="0"/>
              </a:rPr>
              <a:t>Enter all the values and click on predict to classify as stress and no stress.</a:t>
            </a:r>
          </a:p>
        </p:txBody>
      </p:sp>
    </p:spTree>
    <p:extLst>
      <p:ext uri="{BB962C8B-B14F-4D97-AF65-F5344CB8AC3E}">
        <p14:creationId xmlns:p14="http://schemas.microsoft.com/office/powerpoint/2010/main" val="2639206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789C3-9957-7B0F-3F92-5801DD9C2970}"/>
              </a:ext>
            </a:extLst>
          </p:cNvPr>
          <p:cNvPicPr>
            <a:picLocks noChangeAspect="1"/>
          </p:cNvPicPr>
          <p:nvPr/>
        </p:nvPicPr>
        <p:blipFill>
          <a:blip r:embed="rId2"/>
          <a:srcRect b="6024"/>
          <a:stretch/>
        </p:blipFill>
        <p:spPr>
          <a:xfrm>
            <a:off x="23812" y="0"/>
            <a:ext cx="12144375" cy="5846164"/>
          </a:xfrm>
          <a:prstGeom prst="rect">
            <a:avLst/>
          </a:prstGeom>
        </p:spPr>
      </p:pic>
      <p:sp>
        <p:nvSpPr>
          <p:cNvPr id="4" name="TextBox 3">
            <a:extLst>
              <a:ext uri="{FF2B5EF4-FFF2-40B4-BE49-F238E27FC236}">
                <a16:creationId xmlns:a16="http://schemas.microsoft.com/office/drawing/2014/main" id="{F12E4464-87D4-82DA-56C1-608CE536968E}"/>
              </a:ext>
            </a:extLst>
          </p:cNvPr>
          <p:cNvSpPr txBox="1"/>
          <p:nvPr/>
        </p:nvSpPr>
        <p:spPr>
          <a:xfrm>
            <a:off x="239257" y="6138472"/>
            <a:ext cx="11713486"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9: </a:t>
            </a:r>
            <a:r>
              <a:rPr lang="en-IN" dirty="0">
                <a:latin typeface="Times New Roman" panose="02020603050405020304" pitchFamily="18" charset="0"/>
                <a:cs typeface="Times New Roman" panose="02020603050405020304" pitchFamily="18" charset="0"/>
              </a:rPr>
              <a:t>Click on service provider in home page and login using admin details.</a:t>
            </a:r>
          </a:p>
        </p:txBody>
      </p:sp>
    </p:spTree>
    <p:extLst>
      <p:ext uri="{BB962C8B-B14F-4D97-AF65-F5344CB8AC3E}">
        <p14:creationId xmlns:p14="http://schemas.microsoft.com/office/powerpoint/2010/main" val="252952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F1F9-2179-1D8C-8B4D-E8C6F14AA852}"/>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8148A12-FF3E-CFB1-A6B9-75DE23B2A82B}"/>
              </a:ext>
            </a:extLst>
          </p:cNvPr>
          <p:cNvSpPr>
            <a:spLocks noGrp="1"/>
          </p:cNvSpPr>
          <p:nvPr>
            <p:ph idx="1"/>
          </p:nvPr>
        </p:nvSpPr>
        <p:spPr>
          <a:xfrm>
            <a:off x="389744" y="1409075"/>
            <a:ext cx="8754256" cy="4826625"/>
          </a:xfrm>
        </p:spPr>
        <p:txBody>
          <a:bodyPr>
            <a:normAutofit fontScale="92500"/>
          </a:bodyPr>
          <a:lstStyle/>
          <a:p>
            <a:pPr algn="just">
              <a:lnSpc>
                <a:spcPct val="150000"/>
              </a:lnSpc>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rPr>
              <a:t>Physical or mental imbalances caused by noxious stimuli trigger stress to maintain homeostasis. Under chronic stress, the sympathetic nervous system becomes overactive, leading to physical, psychological, and behavioral abnormalities . </a:t>
            </a:r>
          </a:p>
          <a:p>
            <a:pPr algn="just">
              <a:lnSpc>
                <a:spcPct val="150000"/>
              </a:lnSpc>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rPr>
              <a:t>Stress levels are often measured using subjective methods to extract perceptions of stress. Stress level measurement based on collected heart rate viability (HRV) data can help to remove the presence of stress by observing its effects on the autonomic nervous system (ANS) . </a:t>
            </a:r>
            <a:endParaRPr lang="en-IN"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rPr>
              <a:t>Typically, people with anxiety disorders have chronically lower resting HRV compared with healthy people. HRV increases with relaxation and decreases with stress. </a:t>
            </a:r>
          </a:p>
          <a:p>
            <a:pPr algn="just">
              <a:lnSpc>
                <a:spcPct val="150000"/>
              </a:lnSpc>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rPr>
              <a:t>Indeed, HRV is usually higher when a heart is beating slowly and vice versa. Therefore, heart rate and HRV generally have an inverse relationship .HRV varies over time based on activity levels and the amount of work-related stress.</a:t>
            </a:r>
            <a:endParaRPr lang="en-IN" dirty="0">
              <a:effectLst/>
              <a:latin typeface="Times New Roman" panose="02020603050405020304" pitchFamily="18" charset="0"/>
              <a:ea typeface="Times New Roman" panose="02020603050405020304" pitchFamily="18" charset="0"/>
            </a:endParaRPr>
          </a:p>
          <a:p>
            <a:pPr algn="just">
              <a:lnSpc>
                <a:spcPct val="150000"/>
              </a:lnSpc>
            </a:pPr>
            <a:endParaRPr lang="en-IN" dirty="0"/>
          </a:p>
        </p:txBody>
      </p:sp>
    </p:spTree>
    <p:extLst>
      <p:ext uri="{BB962C8B-B14F-4D97-AF65-F5344CB8AC3E}">
        <p14:creationId xmlns:p14="http://schemas.microsoft.com/office/powerpoint/2010/main" val="1816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6E720-C268-B0D1-172A-3A48E06030A8}"/>
              </a:ext>
            </a:extLst>
          </p:cNvPr>
          <p:cNvPicPr>
            <a:picLocks noChangeAspect="1"/>
          </p:cNvPicPr>
          <p:nvPr/>
        </p:nvPicPr>
        <p:blipFill>
          <a:blip r:embed="rId2"/>
          <a:srcRect b="5466"/>
          <a:stretch/>
        </p:blipFill>
        <p:spPr>
          <a:xfrm>
            <a:off x="23812" y="0"/>
            <a:ext cx="12144375" cy="5981075"/>
          </a:xfrm>
          <a:prstGeom prst="rect">
            <a:avLst/>
          </a:prstGeom>
        </p:spPr>
      </p:pic>
      <p:sp>
        <p:nvSpPr>
          <p:cNvPr id="5" name="TextBox 4">
            <a:extLst>
              <a:ext uri="{FF2B5EF4-FFF2-40B4-BE49-F238E27FC236}">
                <a16:creationId xmlns:a16="http://schemas.microsoft.com/office/drawing/2014/main" id="{77602C2F-DEAE-D2D8-1C3E-37AE011E8954}"/>
              </a:ext>
            </a:extLst>
          </p:cNvPr>
          <p:cNvSpPr txBox="1"/>
          <p:nvPr/>
        </p:nvSpPr>
        <p:spPr>
          <a:xfrm>
            <a:off x="194872" y="6205928"/>
            <a:ext cx="11692328"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Screenshot 10: </a:t>
            </a:r>
            <a:r>
              <a:rPr lang="en-IN" dirty="0">
                <a:latin typeface="Times New Roman" panose="02020603050405020304" pitchFamily="18" charset="0"/>
                <a:cs typeface="Times New Roman" panose="02020603050405020304" pitchFamily="18" charset="0"/>
              </a:rPr>
              <a:t>All the remote users  can be viewed in service provider login.</a:t>
            </a:r>
          </a:p>
        </p:txBody>
      </p:sp>
    </p:spTree>
    <p:extLst>
      <p:ext uri="{BB962C8B-B14F-4D97-AF65-F5344CB8AC3E}">
        <p14:creationId xmlns:p14="http://schemas.microsoft.com/office/powerpoint/2010/main" val="367889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89F2E-061F-2551-07A2-1AA65DA5F1A9}"/>
              </a:ext>
            </a:extLst>
          </p:cNvPr>
          <p:cNvPicPr>
            <a:picLocks noChangeAspect="1"/>
          </p:cNvPicPr>
          <p:nvPr/>
        </p:nvPicPr>
        <p:blipFill>
          <a:blip r:embed="rId2"/>
          <a:stretch>
            <a:fillRect/>
          </a:stretch>
        </p:blipFill>
        <p:spPr>
          <a:xfrm>
            <a:off x="23812" y="0"/>
            <a:ext cx="12144375" cy="6235908"/>
          </a:xfrm>
          <a:prstGeom prst="rect">
            <a:avLst/>
          </a:prstGeom>
        </p:spPr>
      </p:pic>
      <p:sp>
        <p:nvSpPr>
          <p:cNvPr id="5" name="TextBox 4">
            <a:extLst>
              <a:ext uri="{FF2B5EF4-FFF2-40B4-BE49-F238E27FC236}">
                <a16:creationId xmlns:a16="http://schemas.microsoft.com/office/drawing/2014/main" id="{50FDBE83-2C37-FED2-4BC8-8F423F6E1103}"/>
              </a:ext>
            </a:extLst>
          </p:cNvPr>
          <p:cNvSpPr txBox="1"/>
          <p:nvPr/>
        </p:nvSpPr>
        <p:spPr>
          <a:xfrm>
            <a:off x="23812" y="6235908"/>
            <a:ext cx="11953329" cy="369332"/>
          </a:xfrm>
          <a:prstGeom prst="rect">
            <a:avLst/>
          </a:prstGeom>
          <a:noFill/>
        </p:spPr>
        <p:txBody>
          <a:bodyPr wrap="square" rtlCol="0">
            <a:spAutoFit/>
          </a:bodyPr>
          <a:lstStyle/>
          <a:p>
            <a:r>
              <a:rPr lang="en-US" dirty="0">
                <a:solidFill>
                  <a:srgbClr val="C00000"/>
                </a:solidFill>
                <a:latin typeface="Times New Roman" panose="02020603050405020304" pitchFamily="18" charset="0"/>
                <a:cs typeface="Times New Roman" panose="02020603050405020304" pitchFamily="18" charset="0"/>
              </a:rPr>
              <a:t>Screenshot 11: </a:t>
            </a:r>
            <a:r>
              <a:rPr lang="en-US" dirty="0">
                <a:latin typeface="Times New Roman" panose="02020603050405020304" pitchFamily="18" charset="0"/>
                <a:cs typeface="Times New Roman" panose="02020603050405020304" pitchFamily="18" charset="0"/>
              </a:rPr>
              <a:t>representation of accuracy using different algorithms in </a:t>
            </a:r>
            <a:r>
              <a:rPr lang="en-US" dirty="0" err="1">
                <a:latin typeface="Times New Roman" panose="02020603050405020304" pitchFamily="18" charset="0"/>
                <a:cs typeface="Times New Roman" panose="02020603050405020304" pitchFamily="18" charset="0"/>
              </a:rPr>
              <a:t>bargraph</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73920-AE15-4E5A-4028-6E504438C793}"/>
              </a:ext>
            </a:extLst>
          </p:cNvPr>
          <p:cNvPicPr>
            <a:picLocks noChangeAspect="1"/>
          </p:cNvPicPr>
          <p:nvPr/>
        </p:nvPicPr>
        <p:blipFill>
          <a:blip r:embed="rId2"/>
          <a:stretch>
            <a:fillRect/>
          </a:stretch>
        </p:blipFill>
        <p:spPr>
          <a:xfrm>
            <a:off x="23812" y="0"/>
            <a:ext cx="12144375" cy="6295869"/>
          </a:xfrm>
          <a:prstGeom prst="rect">
            <a:avLst/>
          </a:prstGeom>
        </p:spPr>
      </p:pic>
      <p:sp>
        <p:nvSpPr>
          <p:cNvPr id="4" name="TextBox 3">
            <a:extLst>
              <a:ext uri="{FF2B5EF4-FFF2-40B4-BE49-F238E27FC236}">
                <a16:creationId xmlns:a16="http://schemas.microsoft.com/office/drawing/2014/main" id="{28953BB6-1B86-DCF4-095A-18F7F7554285}"/>
              </a:ext>
            </a:extLst>
          </p:cNvPr>
          <p:cNvSpPr txBox="1"/>
          <p:nvPr/>
        </p:nvSpPr>
        <p:spPr>
          <a:xfrm>
            <a:off x="0" y="6430780"/>
            <a:ext cx="12192000" cy="369332"/>
          </a:xfrm>
          <a:prstGeom prst="rect">
            <a:avLst/>
          </a:prstGeom>
          <a:noFill/>
        </p:spPr>
        <p:txBody>
          <a:bodyPr wrap="square" rtlCol="0">
            <a:spAutoFit/>
          </a:bodyPr>
          <a:lstStyle/>
          <a:p>
            <a:r>
              <a:rPr lang="en-US" dirty="0">
                <a:solidFill>
                  <a:srgbClr val="C00000"/>
                </a:solidFill>
                <a:latin typeface="Times New Roman" panose="02020603050405020304" pitchFamily="18" charset="0"/>
                <a:cs typeface="Times New Roman" panose="02020603050405020304" pitchFamily="18" charset="0"/>
              </a:rPr>
              <a:t>Screenshot 12: </a:t>
            </a:r>
            <a:r>
              <a:rPr lang="en-US" dirty="0">
                <a:latin typeface="Times New Roman" panose="02020603050405020304" pitchFamily="18" charset="0"/>
                <a:cs typeface="Times New Roman" panose="02020603050405020304" pitchFamily="18" charset="0"/>
              </a:rPr>
              <a:t>representation of accuracy using different algorithms in </a:t>
            </a:r>
            <a:r>
              <a:rPr lang="en-US" dirty="0" err="1">
                <a:latin typeface="Times New Roman" panose="02020603050405020304" pitchFamily="18" charset="0"/>
                <a:cs typeface="Times New Roman" panose="02020603050405020304" pitchFamily="18" charset="0"/>
              </a:rPr>
              <a:t>linechart</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084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3721D-71B0-6BA5-9A54-F441B55800C6}"/>
              </a:ext>
            </a:extLst>
          </p:cNvPr>
          <p:cNvPicPr>
            <a:picLocks noChangeAspect="1"/>
          </p:cNvPicPr>
          <p:nvPr/>
        </p:nvPicPr>
        <p:blipFill>
          <a:blip r:embed="rId2"/>
          <a:stretch>
            <a:fillRect/>
          </a:stretch>
        </p:blipFill>
        <p:spPr>
          <a:xfrm>
            <a:off x="23812" y="0"/>
            <a:ext cx="12144375" cy="5981075"/>
          </a:xfrm>
          <a:prstGeom prst="rect">
            <a:avLst/>
          </a:prstGeom>
        </p:spPr>
      </p:pic>
      <p:sp>
        <p:nvSpPr>
          <p:cNvPr id="4" name="TextBox 3">
            <a:extLst>
              <a:ext uri="{FF2B5EF4-FFF2-40B4-BE49-F238E27FC236}">
                <a16:creationId xmlns:a16="http://schemas.microsoft.com/office/drawing/2014/main" id="{A0F8ED52-9DCC-D69D-83F8-3973259FD4A9}"/>
              </a:ext>
            </a:extLst>
          </p:cNvPr>
          <p:cNvSpPr txBox="1"/>
          <p:nvPr/>
        </p:nvSpPr>
        <p:spPr>
          <a:xfrm>
            <a:off x="23812" y="6205928"/>
            <a:ext cx="11788437" cy="369332"/>
          </a:xfrm>
          <a:prstGeom prst="rect">
            <a:avLst/>
          </a:prstGeom>
          <a:noFill/>
        </p:spPr>
        <p:txBody>
          <a:bodyPr wrap="square" rtlCol="0">
            <a:spAutoFit/>
          </a:bodyPr>
          <a:lstStyle/>
          <a:p>
            <a:r>
              <a:rPr lang="en-IN" dirty="0">
                <a:solidFill>
                  <a:srgbClr val="C00000"/>
                </a:solidFill>
              </a:rPr>
              <a:t>Screenshot 13: </a:t>
            </a:r>
            <a:r>
              <a:rPr lang="en-IN" dirty="0"/>
              <a:t>All the previously predicted details can be viewed here.</a:t>
            </a:r>
          </a:p>
        </p:txBody>
      </p:sp>
    </p:spTree>
    <p:extLst>
      <p:ext uri="{BB962C8B-B14F-4D97-AF65-F5344CB8AC3E}">
        <p14:creationId xmlns:p14="http://schemas.microsoft.com/office/powerpoint/2010/main" val="328373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A7882-C1B5-A59E-B4B4-CEC7B0A24088}"/>
              </a:ext>
            </a:extLst>
          </p:cNvPr>
          <p:cNvPicPr>
            <a:picLocks noChangeAspect="1"/>
          </p:cNvPicPr>
          <p:nvPr/>
        </p:nvPicPr>
        <p:blipFill>
          <a:blip r:embed="rId2"/>
          <a:stretch>
            <a:fillRect/>
          </a:stretch>
        </p:blipFill>
        <p:spPr>
          <a:xfrm>
            <a:off x="23812" y="0"/>
            <a:ext cx="12144375" cy="6056026"/>
          </a:xfrm>
          <a:prstGeom prst="rect">
            <a:avLst/>
          </a:prstGeom>
        </p:spPr>
      </p:pic>
      <p:sp>
        <p:nvSpPr>
          <p:cNvPr id="4" name="TextBox 3">
            <a:extLst>
              <a:ext uri="{FF2B5EF4-FFF2-40B4-BE49-F238E27FC236}">
                <a16:creationId xmlns:a16="http://schemas.microsoft.com/office/drawing/2014/main" id="{7155224A-D2A9-D49A-9F1C-D9303FBE123E}"/>
              </a:ext>
            </a:extLst>
          </p:cNvPr>
          <p:cNvSpPr txBox="1"/>
          <p:nvPr/>
        </p:nvSpPr>
        <p:spPr>
          <a:xfrm>
            <a:off x="239843" y="6310859"/>
            <a:ext cx="11572406" cy="369332"/>
          </a:xfrm>
          <a:prstGeom prst="rect">
            <a:avLst/>
          </a:prstGeom>
          <a:noFill/>
        </p:spPr>
        <p:txBody>
          <a:bodyPr wrap="square" rtlCol="0">
            <a:spAutoFit/>
          </a:bodyPr>
          <a:lstStyle/>
          <a:p>
            <a:r>
              <a:rPr lang="en-IN" dirty="0">
                <a:solidFill>
                  <a:srgbClr val="C00000"/>
                </a:solidFill>
              </a:rPr>
              <a:t>Screenshot 14</a:t>
            </a:r>
            <a:r>
              <a:rPr lang="en-IN" dirty="0"/>
              <a:t>: Stress vs No stress ratio.</a:t>
            </a:r>
          </a:p>
        </p:txBody>
      </p:sp>
    </p:spTree>
    <p:extLst>
      <p:ext uri="{BB962C8B-B14F-4D97-AF65-F5344CB8AC3E}">
        <p14:creationId xmlns:p14="http://schemas.microsoft.com/office/powerpoint/2010/main" val="441381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C28C1-8463-5784-1D4D-0F6F3FF55491}"/>
              </a:ext>
            </a:extLst>
          </p:cNvPr>
          <p:cNvPicPr>
            <a:picLocks noChangeAspect="1"/>
          </p:cNvPicPr>
          <p:nvPr/>
        </p:nvPicPr>
        <p:blipFill>
          <a:blip r:embed="rId2"/>
          <a:stretch>
            <a:fillRect/>
          </a:stretch>
        </p:blipFill>
        <p:spPr>
          <a:xfrm>
            <a:off x="23812" y="0"/>
            <a:ext cx="12144375" cy="6130977"/>
          </a:xfrm>
          <a:prstGeom prst="rect">
            <a:avLst/>
          </a:prstGeom>
        </p:spPr>
      </p:pic>
      <p:sp>
        <p:nvSpPr>
          <p:cNvPr id="4" name="TextBox 3">
            <a:extLst>
              <a:ext uri="{FF2B5EF4-FFF2-40B4-BE49-F238E27FC236}">
                <a16:creationId xmlns:a16="http://schemas.microsoft.com/office/drawing/2014/main" id="{FD3B04C5-B336-C9CE-20B6-033AF7ADFDA8}"/>
              </a:ext>
            </a:extLst>
          </p:cNvPr>
          <p:cNvSpPr txBox="1"/>
          <p:nvPr/>
        </p:nvSpPr>
        <p:spPr>
          <a:xfrm>
            <a:off x="38802" y="6280878"/>
            <a:ext cx="11767278" cy="369332"/>
          </a:xfrm>
          <a:prstGeom prst="rect">
            <a:avLst/>
          </a:prstGeom>
          <a:noFill/>
        </p:spPr>
        <p:txBody>
          <a:bodyPr wrap="square" rtlCol="0">
            <a:spAutoFit/>
          </a:bodyPr>
          <a:lstStyle/>
          <a:p>
            <a:r>
              <a:rPr lang="en-IN" dirty="0">
                <a:solidFill>
                  <a:srgbClr val="C00000"/>
                </a:solidFill>
              </a:rPr>
              <a:t>Screenshot 15: </a:t>
            </a:r>
            <a:r>
              <a:rPr lang="en-IN" dirty="0"/>
              <a:t>Stress vs No stress ratio representation in </a:t>
            </a:r>
            <a:r>
              <a:rPr lang="en-IN" dirty="0" err="1"/>
              <a:t>piechart</a:t>
            </a:r>
            <a:r>
              <a:rPr lang="en-IN" dirty="0"/>
              <a:t>.</a:t>
            </a:r>
          </a:p>
        </p:txBody>
      </p:sp>
    </p:spTree>
    <p:extLst>
      <p:ext uri="{BB962C8B-B14F-4D97-AF65-F5344CB8AC3E}">
        <p14:creationId xmlns:p14="http://schemas.microsoft.com/office/powerpoint/2010/main" val="3828605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D0476-8D5E-4640-5205-36599536FB80}"/>
              </a:ext>
            </a:extLst>
          </p:cNvPr>
          <p:cNvPicPr>
            <a:picLocks noChangeAspect="1"/>
          </p:cNvPicPr>
          <p:nvPr/>
        </p:nvPicPr>
        <p:blipFill>
          <a:blip r:embed="rId2"/>
          <a:stretch>
            <a:fillRect/>
          </a:stretch>
        </p:blipFill>
        <p:spPr>
          <a:xfrm>
            <a:off x="23812" y="0"/>
            <a:ext cx="12144375" cy="6190938"/>
          </a:xfrm>
          <a:prstGeom prst="rect">
            <a:avLst/>
          </a:prstGeom>
        </p:spPr>
      </p:pic>
      <p:sp>
        <p:nvSpPr>
          <p:cNvPr id="4" name="TextBox 3">
            <a:extLst>
              <a:ext uri="{FF2B5EF4-FFF2-40B4-BE49-F238E27FC236}">
                <a16:creationId xmlns:a16="http://schemas.microsoft.com/office/drawing/2014/main" id="{3E3D1EAC-8E61-DC87-B7AE-23CCBB1E32A5}"/>
              </a:ext>
            </a:extLst>
          </p:cNvPr>
          <p:cNvSpPr txBox="1"/>
          <p:nvPr/>
        </p:nvSpPr>
        <p:spPr>
          <a:xfrm>
            <a:off x="0" y="6355830"/>
            <a:ext cx="13326256" cy="374754"/>
          </a:xfrm>
          <a:prstGeom prst="rect">
            <a:avLst/>
          </a:prstGeom>
          <a:noFill/>
        </p:spPr>
        <p:txBody>
          <a:bodyPr wrap="square" rtlCol="0">
            <a:spAutoFit/>
          </a:bodyPr>
          <a:lstStyle/>
          <a:p>
            <a:r>
              <a:rPr lang="en-IN" dirty="0">
                <a:solidFill>
                  <a:srgbClr val="C00000"/>
                </a:solidFill>
              </a:rPr>
              <a:t>Screenshot 16: </a:t>
            </a:r>
            <a:r>
              <a:rPr lang="en-IN" dirty="0"/>
              <a:t>Stress vs No stress ratio representation in </a:t>
            </a:r>
            <a:r>
              <a:rPr lang="en-IN" dirty="0" err="1"/>
              <a:t>linechart</a:t>
            </a:r>
            <a:r>
              <a:rPr lang="en-IN" dirty="0"/>
              <a:t>.</a:t>
            </a:r>
          </a:p>
        </p:txBody>
      </p:sp>
    </p:spTree>
    <p:extLst>
      <p:ext uri="{BB962C8B-B14F-4D97-AF65-F5344CB8AC3E}">
        <p14:creationId xmlns:p14="http://schemas.microsoft.com/office/powerpoint/2010/main" val="597595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5E1A-D4AE-062C-214C-08EB31DD2C07}"/>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CC36E01-0C70-8E07-37B4-03931C4096EA}"/>
              </a:ext>
            </a:extLst>
          </p:cNvPr>
          <p:cNvSpPr>
            <a:spLocks noGrp="1"/>
          </p:cNvSpPr>
          <p:nvPr>
            <p:ph idx="1"/>
          </p:nvPr>
        </p:nvSpPr>
        <p:spPr>
          <a:xfrm>
            <a:off x="677334" y="1259175"/>
            <a:ext cx="8596668" cy="4782188"/>
          </a:xfrm>
        </p:spPr>
        <p:txBody>
          <a:bodyPr>
            <a:normAutofit fontScale="25000" lnSpcReduction="20000"/>
          </a:bodyPr>
          <a:lstStyle/>
          <a:p>
            <a:pPr algn="just">
              <a:lnSpc>
                <a:spcPct val="170000"/>
              </a:lnSpc>
              <a:buFont typeface="Wingdings" panose="05000000000000000000" pitchFamily="2" charset="2"/>
              <a:buChar char="Ø"/>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We have developed a  model for stress  classification using HRV </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features</a:t>
            </a: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 and validated the proposed model based on a publicly available dataset, SWELL</a:t>
            </a:r>
            <a:r>
              <a:rPr lang="en-US" sz="8000" dirty="0">
                <a:effectLst/>
                <a:latin typeface="Times New Roman" panose="02020603050405020304" pitchFamily="18" charset="0"/>
                <a:ea typeface="MTSYN"/>
                <a:cs typeface="Times New Roman" panose="02020603050405020304" pitchFamily="18" charset="0"/>
              </a:rPr>
              <a:t>−</a:t>
            </a: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KW. </a:t>
            </a:r>
          </a:p>
          <a:p>
            <a:pPr algn="just">
              <a:lnSpc>
                <a:spcPct val="170000"/>
              </a:lnSpc>
              <a:buFont typeface="Wingdings" panose="05000000000000000000" pitchFamily="2" charset="2"/>
              <a:buChar char="Ø"/>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Through extensive training and validation, we demonstrate that our model outperforms the state-of-the-art models in terms of major performance metrics, i.e., Accuracy, Precision, Recall, F1-score, and MCC when all features are employed.</a:t>
            </a:r>
          </a:p>
          <a:p>
            <a:pPr algn="just">
              <a:lnSpc>
                <a:spcPct val="170000"/>
              </a:lnSpc>
              <a:buFont typeface="Wingdings" panose="05000000000000000000" pitchFamily="2" charset="2"/>
              <a:buChar char="Ø"/>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 Furthermore, we plan to further investigate the feasibility of optimizing the model to fit it into edge devices so that real-time stress detection can become a reality</a:t>
            </a:r>
            <a:r>
              <a:rPr lang="en-US" sz="7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686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2DEF-19D1-65A6-E9D9-1DC3D9B42E9F}"/>
              </a:ext>
            </a:extLst>
          </p:cNvPr>
          <p:cNvSpPr>
            <a:spLocks noGrp="1"/>
          </p:cNvSpPr>
          <p:nvPr>
            <p:ph type="title"/>
          </p:nvPr>
        </p:nvSpPr>
        <p:spPr>
          <a:xfrm>
            <a:off x="389744" y="609600"/>
            <a:ext cx="8884258" cy="754063"/>
          </a:xfrm>
        </p:spPr>
        <p:txBody>
          <a:bodyPr/>
          <a:lstStyle/>
          <a:p>
            <a:r>
              <a:rPr lang="en-IN" dirty="0"/>
              <a:t>FUTURE SCOPE</a:t>
            </a:r>
          </a:p>
        </p:txBody>
      </p:sp>
      <p:sp>
        <p:nvSpPr>
          <p:cNvPr id="4" name="Rectangle 1">
            <a:extLst>
              <a:ext uri="{FF2B5EF4-FFF2-40B4-BE49-F238E27FC236}">
                <a16:creationId xmlns:a16="http://schemas.microsoft.com/office/drawing/2014/main" id="{B38A560E-3C3F-193F-2FF6-A40E9B9ABA99}"/>
              </a:ext>
            </a:extLst>
          </p:cNvPr>
          <p:cNvSpPr>
            <a:spLocks noGrp="1" noChangeArrowheads="1"/>
          </p:cNvSpPr>
          <p:nvPr>
            <p:ph idx="1"/>
          </p:nvPr>
        </p:nvSpPr>
        <p:spPr bwMode="auto">
          <a:xfrm>
            <a:off x="389744" y="1356453"/>
            <a:ext cx="9247623"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HRV Monitoring with Wearables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Smartwatches, fitness bands, and ECG patches enable real-time HRV tracking.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signal processing techniques filter noise for accurate stress detection.</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Edge Computing for On-device Analysis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Local processing of HRV data reduces latency and cloud dependency.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models run directly on wearables for real-time stress classification.</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Energy-efficient &amp; Adaptive Stress Detection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Optimized, low-power AI models ensure efficient processing on wearable devices.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stress thresholds adapt based on individual HRV patterns.</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Health &amp; Telemedicine Platforms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Syncing with mobile health apps for visualization and stress management.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Remote monitoring capabilities for healthcare professionals via secure cloud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164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15F4-150A-A918-CA94-2540D854D188}"/>
              </a:ext>
            </a:extLst>
          </p:cNvPr>
          <p:cNvSpPr>
            <a:spLocks noGrp="1"/>
          </p:cNvSpPr>
          <p:nvPr>
            <p:ph type="title"/>
          </p:nvPr>
        </p:nvSpPr>
        <p:spPr>
          <a:xfrm>
            <a:off x="677334" y="149902"/>
            <a:ext cx="8596668" cy="666736"/>
          </a:xfrm>
        </p:spPr>
        <p:txBody>
          <a:bodyPr/>
          <a:lstStyle/>
          <a:p>
            <a:r>
              <a:rPr lang="en-IN" dirty="0"/>
              <a:t>REFERENCES</a:t>
            </a:r>
          </a:p>
        </p:txBody>
      </p:sp>
      <p:sp>
        <p:nvSpPr>
          <p:cNvPr id="3" name="Content Placeholder 2">
            <a:extLst>
              <a:ext uri="{FF2B5EF4-FFF2-40B4-BE49-F238E27FC236}">
                <a16:creationId xmlns:a16="http://schemas.microsoft.com/office/drawing/2014/main" id="{16FBA47C-D899-7CE5-1F45-E00EBF5F4AEE}"/>
              </a:ext>
            </a:extLst>
          </p:cNvPr>
          <p:cNvSpPr>
            <a:spLocks noGrp="1"/>
          </p:cNvSpPr>
          <p:nvPr>
            <p:ph idx="1"/>
          </p:nvPr>
        </p:nvSpPr>
        <p:spPr>
          <a:xfrm>
            <a:off x="677334" y="816639"/>
            <a:ext cx="8596668" cy="5224724"/>
          </a:xfrm>
        </p:spPr>
        <p:txBody>
          <a:bodyPr>
            <a:noAutofit/>
          </a:bodyPr>
          <a:lstStyle/>
          <a:p>
            <a:pPr>
              <a:lnSpc>
                <a:spcPct val="150000"/>
              </a:lnSpc>
              <a:buFont typeface="Wingdings" panose="05000000000000000000" pitchFamily="2" charset="2"/>
              <a:buChar char="Ø"/>
            </a:pPr>
            <a:r>
              <a:rPr lang="en-US" sz="1400" b="1" dirty="0">
                <a:effectLst/>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H.-G. Kim, E.-J. Cheon, D.-S. Bai, Y. H. Lee, and B.-H. Koo, ‘‘Stress</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and heart rate variability: A meta-analysis and review of the </a:t>
            </a:r>
            <a:r>
              <a:rPr lang="en-US" sz="1400" dirty="0" err="1">
                <a:solidFill>
                  <a:srgbClr val="000000"/>
                </a:solidFill>
                <a:effectLst/>
                <a:latin typeface="Times New Roman" panose="02020603050405020304" pitchFamily="18" charset="0"/>
                <a:ea typeface="Times New Roman" panose="02020603050405020304" pitchFamily="18" charset="0"/>
              </a:rPr>
              <a:t>literature,’’</a:t>
            </a:r>
            <a:r>
              <a:rPr lang="en-US" sz="1400" i="1" dirty="0" err="1">
                <a:solidFill>
                  <a:srgbClr val="000000"/>
                </a:solidFill>
                <a:effectLst/>
                <a:latin typeface="Times New Roman" panose="02020603050405020304" pitchFamily="18" charset="0"/>
                <a:ea typeface="Times New Roman" panose="02020603050405020304" pitchFamily="18" charset="0"/>
              </a:rPr>
              <a:t>Psychiatry</a:t>
            </a:r>
            <a:r>
              <a:rPr lang="en-US" sz="1400" i="1" dirty="0">
                <a:solidFill>
                  <a:srgbClr val="000000"/>
                </a:solidFill>
                <a:effectLst/>
                <a:latin typeface="Times New Roman" panose="02020603050405020304" pitchFamily="18" charset="0"/>
                <a:ea typeface="Times New Roman" panose="02020603050405020304" pitchFamily="18" charset="0"/>
              </a:rPr>
              <a:t> Invest.</a:t>
            </a:r>
            <a:r>
              <a:rPr lang="en-US" sz="1400" dirty="0">
                <a:solidFill>
                  <a:srgbClr val="000000"/>
                </a:solidFill>
                <a:effectLst/>
                <a:latin typeface="Times New Roman" panose="02020603050405020304" pitchFamily="18" charset="0"/>
                <a:ea typeface="Times New Roman" panose="02020603050405020304" pitchFamily="18" charset="0"/>
              </a:rPr>
              <a:t>, vol. 15, no. 3, pp. 235–245, Mar. 2018.</a:t>
            </a:r>
            <a:endParaRPr lang="en-IN" sz="14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Ø"/>
            </a:pPr>
            <a:r>
              <a:rPr lang="en-US" sz="1400" dirty="0">
                <a:solidFill>
                  <a:srgbClr val="000000"/>
                </a:solidFill>
                <a:effectLst/>
                <a:latin typeface="Times New Roman" panose="02020603050405020304" pitchFamily="18" charset="0"/>
                <a:ea typeface="Times New Roman" panose="02020603050405020304" pitchFamily="18" charset="0"/>
              </a:rPr>
              <a:t>D. Muhajir, F. </a:t>
            </a:r>
            <a:r>
              <a:rPr lang="en-US" sz="1400" dirty="0" err="1">
                <a:solidFill>
                  <a:srgbClr val="000000"/>
                </a:solidFill>
                <a:effectLst/>
                <a:latin typeface="Times New Roman" panose="02020603050405020304" pitchFamily="18" charset="0"/>
                <a:ea typeface="Times New Roman" panose="02020603050405020304" pitchFamily="18" charset="0"/>
              </a:rPr>
              <a:t>Mahananto</a:t>
            </a:r>
            <a:r>
              <a:rPr lang="en-US" sz="1400" dirty="0">
                <a:solidFill>
                  <a:srgbClr val="000000"/>
                </a:solidFill>
                <a:effectLst/>
                <a:latin typeface="Times New Roman" panose="02020603050405020304" pitchFamily="18" charset="0"/>
                <a:ea typeface="Times New Roman" panose="02020603050405020304" pitchFamily="18" charset="0"/>
              </a:rPr>
              <a:t>, and N. A. Sani, ‘‘Stress level measurements</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using heart rate variability analysis on Android based application,’’ </a:t>
            </a:r>
            <a:r>
              <a:rPr lang="en-US" sz="1400" i="1" dirty="0" err="1">
                <a:solidFill>
                  <a:srgbClr val="000000"/>
                </a:solidFill>
                <a:effectLst/>
                <a:latin typeface="Times New Roman" panose="02020603050405020304" pitchFamily="18" charset="0"/>
                <a:ea typeface="Times New Roman" panose="02020603050405020304" pitchFamily="18" charset="0"/>
              </a:rPr>
              <a:t>Proc.Comput</a:t>
            </a:r>
            <a:r>
              <a:rPr lang="en-US" sz="1400" i="1" dirty="0">
                <a:solidFill>
                  <a:srgbClr val="000000"/>
                </a:solidFill>
                <a:effectLst/>
                <a:latin typeface="Times New Roman" panose="02020603050405020304" pitchFamily="18" charset="0"/>
                <a:ea typeface="Times New Roman" panose="02020603050405020304" pitchFamily="18" charset="0"/>
              </a:rPr>
              <a:t>. Sci.</a:t>
            </a:r>
            <a:r>
              <a:rPr lang="en-US" sz="1400" dirty="0">
                <a:solidFill>
                  <a:srgbClr val="000000"/>
                </a:solidFill>
                <a:effectLst/>
                <a:latin typeface="Times New Roman" panose="02020603050405020304" pitchFamily="18" charset="0"/>
                <a:ea typeface="Times New Roman" panose="02020603050405020304" pitchFamily="18" charset="0"/>
              </a:rPr>
              <a:t>, vol. 197, pp. 189–197, Jan. 2022.</a:t>
            </a:r>
            <a:endParaRPr lang="en-IN" sz="1400" dirty="0">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Ø"/>
            </a:pPr>
            <a:r>
              <a:rPr lang="en-US" sz="1400" dirty="0">
                <a:solidFill>
                  <a:srgbClr val="000000"/>
                </a:solidFill>
                <a:effectLst/>
                <a:latin typeface="Times New Roman" panose="02020603050405020304" pitchFamily="18" charset="0"/>
                <a:ea typeface="Times New Roman" panose="02020603050405020304" pitchFamily="18" charset="0"/>
              </a:rPr>
              <a:t> J. Held, A. </a:t>
            </a:r>
            <a:r>
              <a:rPr lang="en-US" sz="1400" dirty="0" err="1">
                <a:solidFill>
                  <a:srgbClr val="000000"/>
                </a:solidFill>
                <a:effectLst/>
                <a:latin typeface="Times New Roman" panose="02020603050405020304" pitchFamily="18" charset="0"/>
                <a:ea typeface="Times New Roman" panose="02020603050405020304" pitchFamily="18" charset="0"/>
              </a:rPr>
              <a:t>Vîslă</a:t>
            </a:r>
            <a:r>
              <a:rPr lang="en-US" sz="1400" dirty="0">
                <a:solidFill>
                  <a:srgbClr val="000000"/>
                </a:solidFill>
                <a:effectLst/>
                <a:latin typeface="Times New Roman" panose="02020603050405020304" pitchFamily="18" charset="0"/>
                <a:ea typeface="Times New Roman" panose="02020603050405020304" pitchFamily="18" charset="0"/>
              </a:rPr>
              <a:t>, C. Wolfer, N. Messerli-</a:t>
            </a:r>
            <a:r>
              <a:rPr lang="en-US" sz="1400" dirty="0" err="1">
                <a:solidFill>
                  <a:srgbClr val="000000"/>
                </a:solidFill>
                <a:effectLst/>
                <a:latin typeface="Times New Roman" panose="02020603050405020304" pitchFamily="18" charset="0"/>
                <a:ea typeface="Times New Roman" panose="02020603050405020304" pitchFamily="18" charset="0"/>
              </a:rPr>
              <a:t>Bürgy</a:t>
            </a:r>
            <a:r>
              <a:rPr lang="en-US" sz="1400" dirty="0">
                <a:solidFill>
                  <a:srgbClr val="000000"/>
                </a:solidFill>
                <a:effectLst/>
                <a:latin typeface="Times New Roman" panose="02020603050405020304" pitchFamily="18" charset="0"/>
                <a:ea typeface="Times New Roman" panose="02020603050405020304" pitchFamily="18" charset="0"/>
              </a:rPr>
              <a:t>, and C. </a:t>
            </a:r>
            <a:r>
              <a:rPr lang="en-US" sz="1400" dirty="0" err="1">
                <a:solidFill>
                  <a:srgbClr val="000000"/>
                </a:solidFill>
                <a:effectLst/>
                <a:latin typeface="Times New Roman" panose="02020603050405020304" pitchFamily="18" charset="0"/>
                <a:ea typeface="Times New Roman" panose="02020603050405020304" pitchFamily="18" charset="0"/>
              </a:rPr>
              <a:t>Flückiger</a:t>
            </a:r>
            <a:r>
              <a:rPr lang="en-US" sz="1400" dirty="0">
                <a:solidFill>
                  <a:srgbClr val="000000"/>
                </a:solidFill>
                <a:effectLst/>
                <a:latin typeface="Times New Roman" panose="02020603050405020304" pitchFamily="18" charset="0"/>
                <a:ea typeface="Times New Roman" panose="02020603050405020304" pitchFamily="18" charset="0"/>
              </a:rPr>
              <a:t>, ‘‘Heartrate variability change during a stressful cognitive task in individuals with</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anxiety and control participants,’’ </a:t>
            </a:r>
            <a:r>
              <a:rPr lang="en-US" sz="1400" i="1" dirty="0">
                <a:solidFill>
                  <a:srgbClr val="000000"/>
                </a:solidFill>
                <a:effectLst/>
                <a:latin typeface="Times New Roman" panose="02020603050405020304" pitchFamily="18" charset="0"/>
                <a:ea typeface="Times New Roman" panose="02020603050405020304" pitchFamily="18" charset="0"/>
              </a:rPr>
              <a:t>BMC Psychol.</a:t>
            </a:r>
            <a:r>
              <a:rPr lang="en-US" sz="1400" dirty="0">
                <a:solidFill>
                  <a:srgbClr val="000000"/>
                </a:solidFill>
                <a:effectLst/>
                <a:latin typeface="Times New Roman" panose="02020603050405020304" pitchFamily="18" charset="0"/>
                <a:ea typeface="Times New Roman" panose="02020603050405020304" pitchFamily="18" charset="0"/>
              </a:rPr>
              <a:t>, vol. 9, no. 1, p. 44,Mar. 2021.</a:t>
            </a:r>
            <a:endParaRPr lang="en-IN" sz="14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Ø"/>
            </a:pPr>
            <a:r>
              <a:rPr lang="en-US" sz="1400" dirty="0">
                <a:solidFill>
                  <a:srgbClr val="000000"/>
                </a:solidFill>
                <a:effectLst/>
                <a:latin typeface="Times New Roman" panose="02020603050405020304" pitchFamily="18" charset="0"/>
                <a:ea typeface="Times New Roman" panose="02020603050405020304" pitchFamily="18" charset="0"/>
              </a:rPr>
              <a:t>K. M. </a:t>
            </a:r>
            <a:r>
              <a:rPr lang="en-US" sz="1400" dirty="0" err="1">
                <a:solidFill>
                  <a:srgbClr val="000000"/>
                </a:solidFill>
                <a:effectLst/>
                <a:latin typeface="Times New Roman" panose="02020603050405020304" pitchFamily="18" charset="0"/>
                <a:ea typeface="Times New Roman" panose="02020603050405020304" pitchFamily="18" charset="0"/>
              </a:rPr>
              <a:t>Dalmeida</a:t>
            </a:r>
            <a:r>
              <a:rPr lang="en-US" sz="1400" dirty="0">
                <a:solidFill>
                  <a:srgbClr val="000000"/>
                </a:solidFill>
                <a:effectLst/>
                <a:latin typeface="Times New Roman" panose="02020603050405020304" pitchFamily="18" charset="0"/>
                <a:ea typeface="Times New Roman" panose="02020603050405020304" pitchFamily="18" charset="0"/>
              </a:rPr>
              <a:t> and G. L. Masala, ‘‘HRV features as viable physiological</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markers for stress detection using wearable devices,’’ </a:t>
            </a:r>
            <a:r>
              <a:rPr lang="en-US" sz="1400" i="1" dirty="0">
                <a:solidFill>
                  <a:srgbClr val="000000"/>
                </a:solidFill>
                <a:effectLst/>
                <a:latin typeface="Times New Roman" panose="02020603050405020304" pitchFamily="18" charset="0"/>
                <a:ea typeface="Times New Roman" panose="02020603050405020304" pitchFamily="18" charset="0"/>
              </a:rPr>
              <a:t>Sensors</a:t>
            </a:r>
            <a:r>
              <a:rPr lang="en-US" sz="1400" dirty="0">
                <a:solidFill>
                  <a:srgbClr val="000000"/>
                </a:solidFill>
                <a:effectLst/>
                <a:latin typeface="Times New Roman" panose="02020603050405020304" pitchFamily="18" charset="0"/>
                <a:ea typeface="Times New Roman" panose="02020603050405020304" pitchFamily="18" charset="0"/>
              </a:rPr>
              <a:t>, vol. 21,</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no. 8, p. 2873, Apr. 2021.</a:t>
            </a:r>
            <a:endParaRPr lang="en-IN" sz="14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Ø"/>
            </a:pPr>
            <a:r>
              <a:rPr lang="en-US" sz="1400" dirty="0">
                <a:solidFill>
                  <a:srgbClr val="000000"/>
                </a:solidFill>
                <a:effectLst/>
                <a:latin typeface="Times New Roman" panose="02020603050405020304" pitchFamily="18" charset="0"/>
                <a:ea typeface="Times New Roman" panose="02020603050405020304" pitchFamily="18" charset="0"/>
              </a:rPr>
              <a:t>J. A. Miranda-Correa, M. K. Abadi, N. </a:t>
            </a:r>
            <a:r>
              <a:rPr lang="en-US" sz="1400" dirty="0" err="1">
                <a:solidFill>
                  <a:srgbClr val="000000"/>
                </a:solidFill>
                <a:effectLst/>
                <a:latin typeface="Times New Roman" panose="02020603050405020304" pitchFamily="18" charset="0"/>
                <a:ea typeface="Times New Roman" panose="02020603050405020304" pitchFamily="18" charset="0"/>
              </a:rPr>
              <a:t>Sebe</a:t>
            </a:r>
            <a:r>
              <a:rPr lang="en-US" sz="1400" dirty="0">
                <a:solidFill>
                  <a:srgbClr val="000000"/>
                </a:solidFill>
                <a:effectLst/>
                <a:latin typeface="Times New Roman" panose="02020603050405020304" pitchFamily="18" charset="0"/>
                <a:ea typeface="Times New Roman" panose="02020603050405020304" pitchFamily="18" charset="0"/>
              </a:rPr>
              <a:t>, and I. Patras, ‘‘AMIGOS:</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A dataset for affect, personality and mood research on individuals</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and groups,’’ </a:t>
            </a:r>
            <a:r>
              <a:rPr lang="en-US" sz="1400" i="1" dirty="0">
                <a:solidFill>
                  <a:srgbClr val="000000"/>
                </a:solidFill>
                <a:effectLst/>
                <a:latin typeface="Times New Roman" panose="02020603050405020304" pitchFamily="18" charset="0"/>
                <a:ea typeface="Times New Roman" panose="02020603050405020304" pitchFamily="18" charset="0"/>
              </a:rPr>
              <a:t>IEEE Trans. Affect. </a:t>
            </a:r>
            <a:r>
              <a:rPr lang="en-US" sz="1400" i="1" dirty="0" err="1">
                <a:solidFill>
                  <a:srgbClr val="000000"/>
                </a:solidFill>
                <a:effectLst/>
                <a:latin typeface="Times New Roman" panose="02020603050405020304" pitchFamily="18" charset="0"/>
                <a:ea typeface="Times New Roman" panose="02020603050405020304" pitchFamily="18" charset="0"/>
              </a:rPr>
              <a:t>Comput</a:t>
            </a:r>
            <a:r>
              <a:rPr lang="en-US" sz="1400" i="1" dirty="0">
                <a:solidFill>
                  <a:srgbClr val="000000"/>
                </a:solidFill>
                <a:effectLst/>
                <a:latin typeface="Times New Roman" panose="02020603050405020304" pitchFamily="18" charset="0"/>
                <a:ea typeface="Times New Roman" panose="02020603050405020304" pitchFamily="18" charset="0"/>
              </a:rPr>
              <a:t>.</a:t>
            </a:r>
            <a:r>
              <a:rPr lang="en-US" sz="1400" dirty="0">
                <a:solidFill>
                  <a:srgbClr val="000000"/>
                </a:solidFill>
                <a:effectLst/>
                <a:latin typeface="Times New Roman" panose="02020603050405020304" pitchFamily="18" charset="0"/>
                <a:ea typeface="Times New Roman" panose="02020603050405020304" pitchFamily="18" charset="0"/>
              </a:rPr>
              <a:t>, vol. 12, no. 2, pp. 479–493,</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Apr./Jun. 2021.</a:t>
            </a:r>
            <a:endParaRPr lang="en-IN" sz="1400" dirty="0">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Ø"/>
            </a:pPr>
            <a:r>
              <a:rPr lang="en-US" sz="1400" dirty="0">
                <a:solidFill>
                  <a:srgbClr val="000000"/>
                </a:solidFill>
                <a:effectLst/>
                <a:latin typeface="Times New Roman" panose="02020603050405020304" pitchFamily="18" charset="0"/>
                <a:ea typeface="Times New Roman" panose="02020603050405020304" pitchFamily="18" charset="0"/>
              </a:rPr>
              <a:t> E. Won and Y.-K. Kim, ‘‘Stress, the autonomic nervous system, and</a:t>
            </a:r>
            <a:r>
              <a:rPr lang="en-IN" sz="1400" dirty="0">
                <a:latin typeface="Times New Roman" panose="02020603050405020304" pitchFamily="18" charset="0"/>
                <a:ea typeface="Times New Roman" panose="02020603050405020304" pitchFamily="18" charset="0"/>
              </a:rPr>
              <a:t> </a:t>
            </a:r>
            <a:r>
              <a:rPr lang="en-US" sz="1400" dirty="0">
                <a:solidFill>
                  <a:srgbClr val="000000"/>
                </a:solidFill>
                <a:effectLst/>
                <a:latin typeface="Times New Roman" panose="02020603050405020304" pitchFamily="18" charset="0"/>
                <a:ea typeface="Times New Roman" panose="02020603050405020304" pitchFamily="18" charset="0"/>
              </a:rPr>
              <a:t>the immune-kynurenine pathway in the etiology of depression,’’ </a:t>
            </a:r>
            <a:r>
              <a:rPr lang="en-US" sz="1400" i="1" dirty="0">
                <a:solidFill>
                  <a:srgbClr val="000000"/>
                </a:solidFill>
                <a:effectLst/>
                <a:latin typeface="Times New Roman" panose="02020603050405020304" pitchFamily="18" charset="0"/>
                <a:ea typeface="Times New Roman" panose="02020603050405020304" pitchFamily="18" charset="0"/>
              </a:rPr>
              <a:t>Current</a:t>
            </a:r>
            <a:r>
              <a:rPr lang="en-IN" sz="1400" dirty="0">
                <a:latin typeface="Times New Roman" panose="02020603050405020304" pitchFamily="18" charset="0"/>
                <a:ea typeface="Times New Roman" panose="02020603050405020304" pitchFamily="18" charset="0"/>
              </a:rPr>
              <a:t> </a:t>
            </a:r>
            <a:r>
              <a:rPr lang="en-US" sz="1400" i="1" dirty="0" err="1">
                <a:solidFill>
                  <a:srgbClr val="000000"/>
                </a:solidFill>
                <a:effectLst/>
                <a:latin typeface="Times New Roman" panose="02020603050405020304" pitchFamily="18" charset="0"/>
                <a:ea typeface="Times New Roman" panose="02020603050405020304" pitchFamily="18" charset="0"/>
              </a:rPr>
              <a:t>Neuropharmacol</a:t>
            </a:r>
            <a:r>
              <a:rPr lang="en-US" sz="1400" i="1" dirty="0">
                <a:solidFill>
                  <a:srgbClr val="000000"/>
                </a:solidFill>
                <a:effectLst/>
                <a:latin typeface="Times New Roman" panose="02020603050405020304" pitchFamily="18" charset="0"/>
                <a:ea typeface="Times New Roman" panose="02020603050405020304" pitchFamily="18" charset="0"/>
              </a:rPr>
              <a:t>.</a:t>
            </a:r>
            <a:r>
              <a:rPr lang="en-US" sz="1400" dirty="0">
                <a:solidFill>
                  <a:srgbClr val="000000"/>
                </a:solidFill>
                <a:effectLst/>
                <a:latin typeface="Times New Roman" panose="02020603050405020304" pitchFamily="18" charset="0"/>
                <a:ea typeface="Times New Roman" panose="02020603050405020304" pitchFamily="18" charset="0"/>
              </a:rPr>
              <a:t>, vol. 14, no. 7, pp. 665–673, Aug. 2016.</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0878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8C13-2365-9448-DBEC-D25BD07BDB84}"/>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E799FF0B-B5B5-D7AA-82A0-F2A12C47FA01}"/>
              </a:ext>
            </a:extLst>
          </p:cNvPr>
          <p:cNvSpPr>
            <a:spLocks noGrp="1"/>
          </p:cNvSpPr>
          <p:nvPr>
            <p:ph idx="1"/>
          </p:nvPr>
        </p:nvSpPr>
        <p:spPr>
          <a:xfrm>
            <a:off x="677334" y="1588957"/>
            <a:ext cx="8596668" cy="4452405"/>
          </a:xfrm>
        </p:spPr>
        <p:txBody>
          <a:bodyPr>
            <a:normAutofit/>
          </a:bodyPr>
          <a:lstStyle/>
          <a:p>
            <a:pPr algn="just">
              <a:lnSpc>
                <a:spcPct val="150000"/>
              </a:lnSpc>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rPr>
              <a:t>The </a:t>
            </a:r>
            <a:r>
              <a:rPr lang="en-US" sz="1800" dirty="0">
                <a:solidFill>
                  <a:srgbClr val="000000"/>
                </a:solidFill>
                <a:latin typeface="Times New Roman" panose="02020603050405020304" pitchFamily="18" charset="0"/>
                <a:ea typeface="Calibri" panose="020F0502020204030204" pitchFamily="34" charset="0"/>
              </a:rPr>
              <a:t>existing </a:t>
            </a:r>
            <a:r>
              <a:rPr lang="en-US" sz="1800" dirty="0">
                <a:solidFill>
                  <a:srgbClr val="000000"/>
                </a:solidFill>
                <a:effectLst/>
                <a:latin typeface="Times New Roman" panose="02020603050405020304" pitchFamily="18" charset="0"/>
                <a:ea typeface="Calibri" panose="020F0502020204030204" pitchFamily="34" charset="0"/>
              </a:rPr>
              <a:t>approaches for classifying stress, such as naive Bayes, knearest neighbour (KNN), MLP, random forest, and gradient boosting. </a:t>
            </a:r>
          </a:p>
          <a:p>
            <a:pPr algn="just">
              <a:lnSpc>
                <a:spcPct val="150000"/>
              </a:lnSpc>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rPr>
              <a:t>In ,“</a:t>
            </a:r>
            <a:r>
              <a:rPr lang="en-US" sz="1800" dirty="0">
                <a:solidFill>
                  <a:srgbClr val="000000"/>
                </a:solidFill>
                <a:effectLst/>
                <a:latin typeface="Times New Roman" panose="02020603050405020304" pitchFamily="18" charset="0"/>
                <a:ea typeface="Times New Roman" panose="02020603050405020304" pitchFamily="18" charset="0"/>
              </a:rPr>
              <a:t>Detecting work stress in</a:t>
            </a:r>
            <a:r>
              <a:rPr lang="en-IN" sz="1800" dirty="0">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offices by combining un</a:t>
            </a:r>
            <a:r>
              <a:rPr lang="en-US" dirty="0">
                <a:solidFill>
                  <a:srgbClr val="000000"/>
                </a:solidFill>
                <a:latin typeface="Times New Roman" panose="02020603050405020304" pitchFamily="18" charset="0"/>
                <a:ea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rPr>
              <a:t>obrusive</a:t>
            </a:r>
            <a:r>
              <a:rPr lang="en-US" sz="1800" dirty="0">
                <a:solidFill>
                  <a:srgbClr val="000000"/>
                </a:solidFill>
                <a:effectLst/>
                <a:latin typeface="Times New Roman" panose="02020603050405020304" pitchFamily="18" charset="0"/>
                <a:ea typeface="Times New Roman" panose="02020603050405020304" pitchFamily="18" charset="0"/>
              </a:rPr>
              <a:t> sensors” </a:t>
            </a:r>
            <a:r>
              <a:rPr lang="en-US" sz="1800" dirty="0">
                <a:solidFill>
                  <a:srgbClr val="000000"/>
                </a:solidFill>
                <a:effectLst/>
                <a:latin typeface="Times New Roman" panose="02020603050405020304" pitchFamily="18" charset="0"/>
                <a:ea typeface="Calibri" panose="020F0502020204030204" pitchFamily="34" charset="0"/>
              </a:rPr>
              <a:t>tasks for multi-class stress classification (e.g., no stress, interruption stress, and time pressure stress) were performed using SVM based on the SWELL</a:t>
            </a:r>
            <a:r>
              <a:rPr lang="en-US" sz="1800" dirty="0">
                <a:solidFill>
                  <a:srgbClr val="000000"/>
                </a:solidFill>
                <a:effectLst/>
                <a:latin typeface="Times New Roman" panose="02020603050405020304" pitchFamily="18" charset="0"/>
                <a:ea typeface="MTSYN"/>
              </a:rPr>
              <a:t>−</a:t>
            </a:r>
            <a:r>
              <a:rPr lang="en-US" sz="1800" dirty="0">
                <a:solidFill>
                  <a:srgbClr val="000000"/>
                </a:solidFill>
                <a:effectLst/>
                <a:latin typeface="Times New Roman" panose="02020603050405020304" pitchFamily="18" charset="0"/>
                <a:ea typeface="Calibri" panose="020F0502020204030204" pitchFamily="34" charset="0"/>
              </a:rPr>
              <a:t>KW dataset. </a:t>
            </a:r>
          </a:p>
          <a:p>
            <a:pPr algn="just">
              <a:lnSpc>
                <a:spcPct val="150000"/>
              </a:lnSpc>
              <a:buFont typeface="Wingdings" panose="05000000000000000000" pitchFamily="2" charset="2"/>
              <a:buChar char="Ø"/>
            </a:pPr>
            <a:r>
              <a:rPr lang="en-US" sz="1800" dirty="0">
                <a:solidFill>
                  <a:srgbClr val="000000"/>
                </a:solidFill>
                <a:effectLst/>
                <a:latin typeface="Times New Roman" panose="02020603050405020304" pitchFamily="18" charset="0"/>
                <a:ea typeface="Calibri" panose="020F0502020204030204" pitchFamily="34" charset="0"/>
              </a:rPr>
              <a:t>Binary classification, i.e., stressed versus not stressed, was performed in “</a:t>
            </a:r>
            <a:r>
              <a:rPr lang="en-US" sz="1800" dirty="0">
                <a:solidFill>
                  <a:srgbClr val="000000"/>
                </a:solidFill>
                <a:effectLst/>
                <a:latin typeface="Times New Roman" panose="02020603050405020304" pitchFamily="18" charset="0"/>
                <a:ea typeface="Times New Roman" panose="02020603050405020304" pitchFamily="18" charset="0"/>
              </a:rPr>
              <a:t>Self-supervised learning for ECG-based Emotion</a:t>
            </a:r>
            <a:r>
              <a:rPr lang="en-IN" sz="1800" dirty="0">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Recognition”.</a:t>
            </a:r>
            <a:endParaRPr lang="en-IN" dirty="0"/>
          </a:p>
        </p:txBody>
      </p:sp>
    </p:spTree>
    <p:extLst>
      <p:ext uri="{BB962C8B-B14F-4D97-AF65-F5344CB8AC3E}">
        <p14:creationId xmlns:p14="http://schemas.microsoft.com/office/powerpoint/2010/main" val="2695698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5E38E9-C371-B2A6-2E0E-DA1211FAE2FB}"/>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Tree>
    <p:extLst>
      <p:ext uri="{BB962C8B-B14F-4D97-AF65-F5344CB8AC3E}">
        <p14:creationId xmlns:p14="http://schemas.microsoft.com/office/powerpoint/2010/main" val="179463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419B3-220F-7E4C-567D-45F9FE82F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8C159-29CE-9E5C-1FB6-F59D3BC5B118}"/>
              </a:ext>
            </a:extLst>
          </p:cNvPr>
          <p:cNvSpPr>
            <a:spLocks noGrp="1"/>
          </p:cNvSpPr>
          <p:nvPr>
            <p:ph type="title"/>
          </p:nvPr>
        </p:nvSpPr>
        <p:spPr/>
        <p:txBody>
          <a:bodyPr>
            <a:normAutofit/>
          </a:bodyPr>
          <a:lstStyle/>
          <a:p>
            <a:r>
              <a:rPr lang="en-IN" sz="4000" dirty="0">
                <a:solidFill>
                  <a:schemeClr val="tx1"/>
                </a:solidFill>
                <a:latin typeface="Times New Roman" panose="02020603050405020304" pitchFamily="18" charset="0"/>
                <a:cs typeface="Times New Roman" panose="02020603050405020304" pitchFamily="18" charset="0"/>
              </a:rPr>
              <a:t>DISADVANTAGES OF EXISTING SYSTEM</a:t>
            </a:r>
          </a:p>
        </p:txBody>
      </p:sp>
      <p:sp>
        <p:nvSpPr>
          <p:cNvPr id="3" name="Content Placeholder 2">
            <a:extLst>
              <a:ext uri="{FF2B5EF4-FFF2-40B4-BE49-F238E27FC236}">
                <a16:creationId xmlns:a16="http://schemas.microsoft.com/office/drawing/2014/main" id="{262A705C-DC8B-3FFC-C237-EA02874BC724}"/>
              </a:ext>
            </a:extLst>
          </p:cNvPr>
          <p:cNvSpPr>
            <a:spLocks noGrp="1"/>
          </p:cNvSpPr>
          <p:nvPr>
            <p:ph idx="1"/>
          </p:nvPr>
        </p:nvSpPr>
        <p:spPr>
          <a:xfrm>
            <a:off x="847815" y="2548046"/>
            <a:ext cx="8596668" cy="3880773"/>
          </a:xfrm>
        </p:spPr>
        <p:txBody>
          <a:bodyPr/>
          <a:lstStyle/>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Computational Cost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Many existing models, such as CNN and gradient boosting, require significant computational power, making them resource-intensive.</a:t>
            </a:r>
          </a:p>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Redundancy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The use of all 34 HRV features can lead to unnecessary complexity and overfitting.</a:t>
            </a:r>
          </a:p>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Accuracy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Existing models may not achieve optimal accuracy due to ineffective feature selection. </a:t>
            </a:r>
          </a:p>
          <a:p>
            <a:endParaRPr lang="en-IN" dirty="0"/>
          </a:p>
        </p:txBody>
      </p:sp>
    </p:spTree>
    <p:extLst>
      <p:ext uri="{BB962C8B-B14F-4D97-AF65-F5344CB8AC3E}">
        <p14:creationId xmlns:p14="http://schemas.microsoft.com/office/powerpoint/2010/main" val="138060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48DE6-268A-26D3-93B4-442D007B6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16A5B-411C-095A-032E-3CD192F5F734}"/>
              </a:ext>
            </a:extLst>
          </p:cNvPr>
          <p:cNvSpPr>
            <a:spLocks noGrp="1"/>
          </p:cNvSpPr>
          <p:nvPr>
            <p:ph type="title"/>
          </p:nvPr>
        </p:nvSpPr>
        <p:spPr/>
        <p:txBody>
          <a:bodyPr/>
          <a:lstStyle/>
          <a:p>
            <a:pPr algn="just"/>
            <a:r>
              <a:rPr lang="en-IN" dirty="0">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2349E0AC-2226-8B08-AFD9-DBCAAD36891C}"/>
              </a:ext>
            </a:extLst>
          </p:cNvPr>
          <p:cNvSpPr>
            <a:spLocks noGrp="1"/>
          </p:cNvSpPr>
          <p:nvPr>
            <p:ph idx="1"/>
          </p:nvPr>
        </p:nvSpPr>
        <p:spPr>
          <a:xfrm>
            <a:off x="677334" y="1618939"/>
            <a:ext cx="8596668" cy="4422424"/>
          </a:xfrm>
        </p:spPr>
        <p:txBody>
          <a:bodyPr>
            <a:normAutofit/>
          </a:bodyPr>
          <a:lstStyle/>
          <a:p>
            <a:pPr algn="just">
              <a:lnSpc>
                <a:spcPct val="150000"/>
              </a:lnSpc>
              <a:buFont typeface="Wingdings" panose="05000000000000000000" pitchFamily="2" charset="2"/>
              <a:buChar char="Ø"/>
            </a:pPr>
            <a:r>
              <a:rPr lang="en-US" sz="1800" dirty="0">
                <a:latin typeface="Times New Roman" panose="02020603050405020304" pitchFamily="18" charset="0"/>
                <a:ea typeface="MTSYN"/>
              </a:rPr>
              <a:t>The proposed system is </a:t>
            </a:r>
            <a:r>
              <a:rPr lang="en-US" sz="1800" dirty="0">
                <a:effectLst/>
                <a:latin typeface="Times New Roman" panose="02020603050405020304" pitchFamily="18" charset="0"/>
                <a:ea typeface="MTSYN"/>
              </a:rPr>
              <a:t>a model to detect multi-class stress </a:t>
            </a:r>
            <a:r>
              <a:rPr lang="en-US" sz="1800" dirty="0" err="1">
                <a:effectLst/>
                <a:latin typeface="Times New Roman" panose="02020603050405020304" pitchFamily="18" charset="0"/>
                <a:ea typeface="MTSYN"/>
              </a:rPr>
              <a:t>namely,stress</a:t>
            </a:r>
            <a:r>
              <a:rPr lang="en-US" sz="1800" dirty="0">
                <a:effectLst/>
                <a:latin typeface="Times New Roman" panose="02020603050405020304" pitchFamily="18" charset="0"/>
                <a:ea typeface="MTSYN"/>
              </a:rPr>
              <a:t> and no stress  with outstanding performance, achieving </a:t>
            </a:r>
            <a:r>
              <a:rPr lang="en-US" dirty="0">
                <a:effectLst/>
                <a:latin typeface="Times New Roman" panose="02020603050405020304" pitchFamily="18" charset="0"/>
                <a:ea typeface="MTSYN"/>
              </a:rPr>
              <a:t>54</a:t>
            </a:r>
            <a:r>
              <a:rPr lang="en-US" sz="1800" dirty="0">
                <a:effectLst/>
                <a:latin typeface="Times New Roman" panose="02020603050405020304" pitchFamily="18" charset="0"/>
                <a:ea typeface="MTSYN"/>
              </a:rPr>
              <a:t>% accuracy using logistic regression.</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Ø"/>
            </a:pPr>
            <a:r>
              <a:rPr lang="en-US" sz="1800" dirty="0">
                <a:effectLst/>
                <a:latin typeface="Times New Roman" panose="02020603050405020304" pitchFamily="18" charset="0"/>
                <a:ea typeface="MTSYN"/>
              </a:rPr>
              <a:t>Furthermore, not all 34 HRV features are necessary to accurately classify multi-class stress. Feature optimization has been performed to select an optimized feature set to train </a:t>
            </a:r>
            <a:r>
              <a:rPr lang="en-US" dirty="0">
                <a:latin typeface="Times New Roman" panose="02020603050405020304" pitchFamily="18" charset="0"/>
                <a:ea typeface="MTSYN"/>
              </a:rPr>
              <a:t>the model</a:t>
            </a:r>
            <a:r>
              <a:rPr lang="en-US" sz="1800" dirty="0">
                <a:effectLst/>
                <a:latin typeface="Times New Roman" panose="02020603050405020304" pitchFamily="18" charset="0"/>
                <a:ea typeface="MTSYN"/>
              </a:rPr>
              <a:t>, achieving a performance score that beats the existing classification models based on the SWELL-KW dataset.</a:t>
            </a:r>
            <a:endParaRPr lang="en-IN" sz="1800" dirty="0">
              <a:effectLst/>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Ø"/>
            </a:pPr>
            <a:r>
              <a:rPr lang="en-US" sz="1800" dirty="0">
                <a:effectLst/>
                <a:latin typeface="Times New Roman" panose="02020603050405020304" pitchFamily="18" charset="0"/>
                <a:ea typeface="MTSYN"/>
              </a:rPr>
              <a:t>Our model with selected top-ranked HRV features does not require resource-intensive computation and it also achieves excellent accuracy without sacrificing critical information.</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17174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B8A4B-5B43-969C-76CC-F9D4F6E2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F318A-CB74-9409-23BD-5375D71955D9}"/>
              </a:ext>
            </a:extLst>
          </p:cNvPr>
          <p:cNvSpPr>
            <a:spLocks noGrp="1"/>
          </p:cNvSpPr>
          <p:nvPr>
            <p:ph type="title"/>
          </p:nvPr>
        </p:nvSpPr>
        <p:spPr/>
        <p:txBody>
          <a:bodyPr>
            <a:normAutofit/>
          </a:bodyPr>
          <a:lstStyle/>
          <a:p>
            <a:r>
              <a:rPr lang="en-IN" sz="4000" dirty="0">
                <a:solidFill>
                  <a:schemeClr val="tx1"/>
                </a:solidFill>
                <a:latin typeface="Times New Roman" panose="02020603050405020304" pitchFamily="18" charset="0"/>
                <a:cs typeface="Times New Roman" panose="02020603050405020304" pitchFamily="18" charset="0"/>
              </a:rPr>
              <a:t>ADVANTAGES OF PROPOSED SYSTEM</a:t>
            </a:r>
          </a:p>
        </p:txBody>
      </p:sp>
      <p:sp>
        <p:nvSpPr>
          <p:cNvPr id="3" name="Content Placeholder 2">
            <a:extLst>
              <a:ext uri="{FF2B5EF4-FFF2-40B4-BE49-F238E27FC236}">
                <a16:creationId xmlns:a16="http://schemas.microsoft.com/office/drawing/2014/main" id="{037D2444-7C49-3873-87D3-28BC1EED9225}"/>
              </a:ext>
            </a:extLst>
          </p:cNvPr>
          <p:cNvSpPr>
            <a:spLocks noGrp="1"/>
          </p:cNvSpPr>
          <p:nvPr>
            <p:ph idx="1"/>
          </p:nvPr>
        </p:nvSpPr>
        <p:spPr/>
        <p:txBody>
          <a:bodyPr/>
          <a:lstStyle/>
          <a:p>
            <a:pPr marL="342900" lvl="0" indent="-342900" algn="just">
              <a:lnSpc>
                <a:spcPct val="150000"/>
              </a:lnSpc>
              <a:buFont typeface="Wingdings" panose="05000000000000000000" pitchFamily="2" charset="2"/>
              <a:buChar char=""/>
            </a:pPr>
            <a:endParaRPr lang="en-IN" sz="1800" dirty="0">
              <a:solidFill>
                <a:schemeClr val="tx1"/>
              </a:solidFill>
              <a:effectLst/>
              <a:latin typeface="Times New Roman" panose="02020603050405020304" pitchFamily="18" charset="0"/>
              <a:ea typeface="Times New Roman" panose="02020603050405020304" pitchFamily="18" charset="0"/>
            </a:endParaRPr>
          </a:p>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Optimized Feature Selection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By selecting top-ranked HRV features, our model reduces redundancy and improves efficiency.</a:t>
            </a:r>
          </a:p>
          <a:p>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Computational Load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The model requires fewer resources while maintaining strong classification performance.</a:t>
            </a:r>
          </a:p>
        </p:txBody>
      </p:sp>
    </p:spTree>
    <p:extLst>
      <p:ext uri="{BB962C8B-B14F-4D97-AF65-F5344CB8AC3E}">
        <p14:creationId xmlns:p14="http://schemas.microsoft.com/office/powerpoint/2010/main" val="147198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6EB9-B67F-11DA-550F-70A059912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6FCC0-F8DD-6892-B23F-308246FA2C26}"/>
              </a:ext>
            </a:extLst>
          </p:cNvPr>
          <p:cNvSpPr>
            <a:spLocks noGrp="1"/>
          </p:cNvSpPr>
          <p:nvPr>
            <p:ph type="title"/>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7C6783AF-1848-7F42-6201-53479113729E}"/>
              </a:ext>
            </a:extLst>
          </p:cNvPr>
          <p:cNvSpPr>
            <a:spLocks noGrp="1"/>
          </p:cNvSpPr>
          <p:nvPr>
            <p:ph idx="1"/>
          </p:nvPr>
        </p:nvSpPr>
        <p:spPr>
          <a:xfrm>
            <a:off x="1097280" y="1927654"/>
            <a:ext cx="10058400" cy="3941440"/>
          </a:xfrm>
        </p:spPr>
        <p:txBody>
          <a:bodyPr>
            <a:normAutofit/>
          </a:bodyPr>
          <a:lstStyle/>
          <a:p>
            <a:pPr marL="0" indent="0">
              <a:lnSpc>
                <a:spcPts val="600"/>
              </a:lnSpc>
              <a:spcBef>
                <a:spcPts val="20"/>
              </a:spcBef>
              <a:buNone/>
            </a:pPr>
            <a:endParaRPr lang="en-US" sz="1800" dirty="0">
              <a:solidFill>
                <a:schemeClr val="tx1"/>
              </a:solidFill>
              <a:latin typeface="Times New Roman" panose="02020603050405020304" pitchFamily="18" charset="0"/>
              <a:ea typeface="Times New Roman" panose="02020603050405020304" pitchFamily="18" charset="0"/>
            </a:endParaRPr>
          </a:p>
          <a:p>
            <a:pPr marL="0" indent="0">
              <a:lnSpc>
                <a:spcPts val="600"/>
              </a:lnSpc>
              <a:spcBef>
                <a:spcPts val="20"/>
              </a:spcBef>
              <a:buNone/>
            </a:pPr>
            <a:r>
              <a:rPr lang="en-US" sz="1800" dirty="0">
                <a:solidFill>
                  <a:schemeClr val="tx1"/>
                </a:solidFill>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HARDWARE </a:t>
            </a:r>
            <a:r>
              <a:rPr lang="en-US"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REQUIREMENTS</a:t>
            </a:r>
            <a:r>
              <a:rPr lang="en-US" sz="2400" dirty="0">
                <a:solidFill>
                  <a:schemeClr val="tx1"/>
                </a:solidFill>
                <a:effectLst/>
                <a:latin typeface="Times New Roman" panose="02020603050405020304" pitchFamily="18" charset="0"/>
                <a:ea typeface="Times New Roman" panose="02020603050405020304" pitchFamily="18" charset="0"/>
              </a:rPr>
              <a:t> </a:t>
            </a:r>
            <a:endParaRPr lang="en-IN" sz="2400" dirty="0">
              <a:solidFill>
                <a:schemeClr val="tx1"/>
              </a:solidFill>
              <a:effectLst/>
              <a:latin typeface="Times New Roman" panose="02020603050405020304" pitchFamily="18" charset="0"/>
              <a:ea typeface="Times New Roman" panose="02020603050405020304" pitchFamily="18" charset="0"/>
            </a:endParaRPr>
          </a:p>
          <a:p>
            <a:pPr marL="0" indent="0">
              <a:lnSpc>
                <a:spcPts val="1000"/>
              </a:lnSpc>
              <a:buNone/>
            </a:pPr>
            <a:r>
              <a:rPr lang="en-US" sz="1800" dirty="0">
                <a:solidFill>
                  <a:schemeClr val="tx1"/>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Times New Roman" panose="02020603050405020304" pitchFamily="18" charset="0"/>
              <a:ea typeface="Times New Roman" panose="02020603050405020304" pitchFamily="18" charset="0"/>
            </a:endParaRPr>
          </a:p>
          <a:p>
            <a:pPr marL="498475" indent="-285750" algn="just">
              <a:lnSpc>
                <a:spcPct val="150000"/>
              </a:lnSpc>
              <a:buFont typeface="Wingdings" panose="05000000000000000000" pitchFamily="2" charset="2"/>
              <a:buChar char="Ø"/>
            </a:pPr>
            <a:r>
              <a:rPr lang="en-US" sz="1800"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800" spc="70"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900" spc="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19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900" spc="-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ssor		-  </a:t>
            </a:r>
            <a:r>
              <a:rPr lang="en-US" sz="19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intel i5</a:t>
            </a:r>
            <a:endParaRPr lang="en-US" sz="1900" spc="-3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98475" indent="-285750" algn="just">
              <a:lnSpc>
                <a:spcPct val="150000"/>
              </a:lnSpc>
              <a:buFont typeface="Wingdings" panose="05000000000000000000" pitchFamily="2" charset="2"/>
              <a:buChar char="Ø"/>
            </a:pPr>
            <a:r>
              <a:rPr lang="en-US" sz="1900" spc="40" dirty="0">
                <a:solidFill>
                  <a:schemeClr val="tx1"/>
                </a:solidFill>
                <a:latin typeface="Times New Roman" panose="02020603050405020304" pitchFamily="18" charset="0"/>
                <a:ea typeface="Segoe UI Symbol" panose="020B0502040204020203" pitchFamily="34" charset="0"/>
                <a:cs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RAM			-  </a:t>
            </a:r>
            <a:r>
              <a:rPr lang="en-US" sz="1900" spc="29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GB</a:t>
            </a:r>
            <a:r>
              <a:rPr lang="en-US" sz="19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97840" indent="-285750" algn="just">
              <a:lnSpc>
                <a:spcPct val="150000"/>
              </a:lnSpc>
              <a:spcBef>
                <a:spcPts val="465"/>
              </a:spcBef>
              <a:spcAft>
                <a:spcPts val="0"/>
              </a:spcAft>
              <a:buFont typeface="Wingdings" panose="05000000000000000000" pitchFamily="2" charset="2"/>
              <a:buChar char="Ø"/>
            </a:pPr>
            <a:r>
              <a:rPr lang="en-US" sz="1900"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900" spc="40"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 </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900" spc="-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rd </a:t>
            </a:r>
            <a:r>
              <a:rPr lang="en-US" sz="1900" spc="-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isk		-  20 GB</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buNone/>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940269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553</TotalTime>
  <Words>5960</Words>
  <Application>Microsoft Office PowerPoint</Application>
  <PresentationFormat>Widescreen</PresentationFormat>
  <Paragraphs>505</Paragraphs>
  <Slides>50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Times New Roman</vt:lpstr>
      <vt:lpstr>Trebuchet MS</vt:lpstr>
      <vt:lpstr>Wingdings</vt:lpstr>
      <vt:lpstr>Wingdings 3</vt:lpstr>
      <vt:lpstr>Facet</vt:lpstr>
      <vt:lpstr>PowerPoint Presentation</vt:lpstr>
      <vt:lpstr>CONTENTS</vt:lpstr>
      <vt:lpstr>ABSTRACT</vt:lpstr>
      <vt:lpstr>INTRODUCTION</vt:lpstr>
      <vt:lpstr>EXISTING SYSTEM</vt:lpstr>
      <vt:lpstr>DISADVANTAGES OF EXISTING SYSTEM</vt:lpstr>
      <vt:lpstr>PROPOSED SYSTEM</vt:lpstr>
      <vt:lpstr>ADVANTAGES OF PROPOSED SYSTEM</vt:lpstr>
      <vt:lpstr>SYSTEM REQUIREMENTS</vt:lpstr>
      <vt:lpstr>SOFTWARE REQUIREMENTS</vt:lpstr>
      <vt:lpstr>NOVELTY OF OUR PROJECT</vt:lpstr>
      <vt:lpstr>ARCHITECTURE</vt:lpstr>
      <vt:lpstr>MODULES</vt:lpstr>
      <vt:lpstr>USECASE  DIAGRAM</vt:lpstr>
      <vt:lpstr>CLASS DIAGRAM</vt:lpstr>
      <vt:lpstr>SEQUENCE DIAGRAM</vt:lpstr>
      <vt:lpstr>ACTIVITY DIAGRAM</vt:lpstr>
      <vt:lpstr>SAMPLE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Nikhitha Reddy Koppula</dc:creator>
  <cp:lastModifiedBy>Nikhitha Reddy Koppula</cp:lastModifiedBy>
  <cp:revision>11</cp:revision>
  <dcterms:created xsi:type="dcterms:W3CDTF">2024-10-20T13:17:29Z</dcterms:created>
  <dcterms:modified xsi:type="dcterms:W3CDTF">2025-03-15T07:59:17Z</dcterms:modified>
</cp:coreProperties>
</file>